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5" r:id="rId4"/>
  </p:sldMasterIdLst>
  <p:notesMasterIdLst>
    <p:notesMasterId r:id="rId14"/>
  </p:notesMasterIdLst>
  <p:sldIdLst>
    <p:sldId id="256" r:id="rId5"/>
    <p:sldId id="262" r:id="rId6"/>
    <p:sldId id="257" r:id="rId7"/>
    <p:sldId id="265" r:id="rId8"/>
    <p:sldId id="266" r:id="rId9"/>
    <p:sldId id="268" r:id="rId10"/>
    <p:sldId id="269" r:id="rId11"/>
    <p:sldId id="267" r:id="rId12"/>
    <p:sldId id="26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256"/>
          </p14:sldIdLst>
        </p14:section>
        <p14:section name="Design, Impress, Work Together" id="{B9B51309-D148-4332-87C2-07BE32FBCA3B}">
          <p14:sldIdLst>
            <p14:sldId id="262"/>
            <p14:sldId id="257"/>
            <p14:sldId id="265"/>
            <p14:sldId id="266"/>
            <p14:sldId id="268"/>
            <p14:sldId id="269"/>
            <p14:sldId id="267"/>
          </p14:sldIdLst>
        </p14:section>
        <p14:section name="Learn More" id="{2CC34DB2-6590-42C0-AD4B-A04C6060184E}">
          <p14:sldIdLst>
            <p14:sldId id="26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4F29"/>
    <a:srgbClr val="D24726"/>
    <a:srgbClr val="DD462F"/>
    <a:srgbClr val="FAFAFA"/>
    <a:srgbClr val="D2B4A6"/>
    <a:srgbClr val="FFFF99"/>
    <a:srgbClr val="FFCC66"/>
    <a:srgbClr val="CC9900"/>
    <a:srgbClr val="EFD5A2"/>
    <a:srgbClr val="7955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280" autoAdjust="0"/>
  </p:normalViewPr>
  <p:slideViewPr>
    <p:cSldViewPr snapToGrid="0">
      <p:cViewPr varScale="1">
        <p:scale>
          <a:sx n="74" d="100"/>
          <a:sy n="74" d="100"/>
        </p:scale>
        <p:origin x="576"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ASUS\Desktop\ABADS%20HERO\ADVANCED%20EXCEL\EXCEL%20GRADED%20PROJECT\Call_Center_data%20project.xlsm" TargetMode="External"/><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SUS\Desktop\ABADS%20HERO\ADVANCED%20EXCEL\EXCEL%20GRADED%20PROJECT\Call_Center_data%20(Autosaved).xlsm"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ASUS\Desktop\ABADS%20HERO\ADVANCED%20EXCEL\EXCEL%20GRADED%20PROJECT\Call_Center_data%20(Autosaved).xlsm"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ASUS\Desktop\ABADS%20HERO\ADVANCED%20EXCEL\EXCEL%20GRADED%20PROJECT\Call_Center_data%20(Autosaved).xlsm"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ASUS\Desktop\ABADS%20HERO\ADVANCED%20EXCEL\EXCEL%20GRADED%20PROJECT\Call_Center_data%20(Autosaved).xlsm"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ASUS\Desktop\ABADS%20HERO\ADVANCED%20EXCEL\EXCEL%20GRADED%20PROJECT\Call_Center_data%20(Autosaved).xlsm"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ASUS\Desktop\ABADS%20HERO\ADVANCED%20EXCEL\EXCEL%20GRADED%20PROJECT\Call_Center_data%20project.xlsm"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ASUS\Desktop\ABADS%20HERO\ADVANCED%20EXCEL\EXCEL%20GRADED%20PROJECT\Call_Center_data%20(Autosaved).xlsm"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ASUS\Desktop\ABADS%20HERO\ADVANCED%20EXCEL\EXCEL%20GRADED%20PROJECT\Call_Center_data%20(Autosaved).xlsm"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[Call_Center_data (Autosaved).xlsm]Sheet2!PivotTable1</c:name>
    <c:fmtId val="12"/>
  </c:pivotSource>
  <c:chart>
    <c:title>
      <c:tx>
        <c:rich>
          <a:bodyPr rot="0" spcFirstLastPara="1" vertOverflow="ellipsis" vert="horz" wrap="square" anchor="ctr" anchorCtr="1"/>
          <a:lstStyle/>
          <a:p>
            <a:pPr>
              <a:defRPr sz="1400" b="1" i="0" u="none" strike="noStrike" kern="1200" spc="0" baseline="0">
                <a:solidFill>
                  <a:srgbClr val="C00000"/>
                </a:solidFill>
                <a:latin typeface="+mn-lt"/>
                <a:ea typeface="+mn-ea"/>
                <a:cs typeface="+mn-cs"/>
              </a:defRPr>
            </a:pPr>
            <a:r>
              <a:rPr lang="en-US" dirty="0">
                <a:solidFill>
                  <a:srgbClr val="C00000"/>
                </a:solidFill>
              </a:rPr>
              <a:t>Reason v/s Response Time</a:t>
            </a:r>
          </a:p>
          <a:p>
            <a:pPr>
              <a:defRPr>
                <a:solidFill>
                  <a:srgbClr val="C00000"/>
                </a:solidFill>
              </a:defRPr>
            </a:pPr>
            <a:endParaRPr lang="en-US" dirty="0">
              <a:solidFill>
                <a:srgbClr val="C00000"/>
              </a:solidFill>
            </a:endParaRPr>
          </a:p>
        </c:rich>
      </c:tx>
      <c:layout>
        <c:manualLayout>
          <c:xMode val="edge"/>
          <c:yMode val="edge"/>
          <c:x val="0.27436964398562547"/>
          <c:y val="7.3226429659359743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rgbClr val="C00000"/>
              </a:solidFill>
              <a:latin typeface="+mn-lt"/>
              <a:ea typeface="+mn-ea"/>
              <a:cs typeface="+mn-cs"/>
            </a:defRPr>
          </a:pPr>
          <a:endParaRPr lang="en-US"/>
        </a:p>
      </c:txPr>
    </c:title>
    <c:autoTitleDeleted val="0"/>
    <c:pivotFmts>
      <c:pivotFmt>
        <c:idx val="0"/>
        <c:spPr>
          <a:solidFill>
            <a:schemeClr val="accent1"/>
          </a:solidFill>
          <a:ln>
            <a:noFill/>
          </a:ln>
          <a:effectLst/>
        </c:spPr>
        <c:marker>
          <c:symbol val="circle"/>
          <c:size val="5"/>
          <c:spPr>
            <a:solidFill>
              <a:schemeClr val="accent1"/>
            </a:solidFill>
            <a:ln w="9525">
              <a:solidFill>
                <a:schemeClr val="accent1"/>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circle"/>
          <c:size val="5"/>
          <c:spPr>
            <a:solidFill>
              <a:schemeClr val="accent2"/>
            </a:solidFill>
            <a:ln w="9525">
              <a:solidFill>
                <a:schemeClr val="accent2"/>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circle"/>
          <c:size val="5"/>
          <c:spPr>
            <a:solidFill>
              <a:schemeClr val="accent3"/>
            </a:solidFill>
            <a:ln w="9525">
              <a:solidFill>
                <a:schemeClr val="accent3"/>
              </a:solid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Sheet2!$B$3:$B$4</c:f>
              <c:strCache>
                <c:ptCount val="1"/>
                <c:pt idx="0">
                  <c:v>Above SLA</c:v>
                </c:pt>
              </c:strCache>
            </c:strRef>
          </c:tx>
          <c:spPr>
            <a:solidFill>
              <a:srgbClr val="FFC000"/>
            </a:solidFill>
            <a:ln>
              <a:noFill/>
            </a:ln>
            <a:effectLst/>
          </c:spPr>
          <c:invertIfNegative val="0"/>
          <c:dLbls>
            <c:spPr>
              <a:noFill/>
              <a:ln>
                <a:noFill/>
              </a:ln>
              <a:effectLst/>
            </c:spPr>
            <c:txPr>
              <a:bodyPr rot="0" spcFirstLastPara="1" vertOverflow="ellipsis" vert="horz" wrap="square" anchor="ctr" anchorCtr="1"/>
              <a:lstStyle/>
              <a:p>
                <a:pPr>
                  <a:defRPr sz="900" b="1" i="0" u="none" strike="noStrike" kern="1200" baseline="0">
                    <a:solidFill>
                      <a:srgbClr val="0070C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Sheet2!$A$5:$A$8</c:f>
              <c:strCache>
                <c:ptCount val="3"/>
                <c:pt idx="0">
                  <c:v>Billing Question</c:v>
                </c:pt>
                <c:pt idx="1">
                  <c:v>Payments</c:v>
                </c:pt>
                <c:pt idx="2">
                  <c:v>Service Outage</c:v>
                </c:pt>
              </c:strCache>
            </c:strRef>
          </c:cat>
          <c:val>
            <c:numRef>
              <c:f>Sheet2!$B$5:$B$8</c:f>
              <c:numCache>
                <c:formatCode>0.00%</c:formatCode>
                <c:ptCount val="3"/>
                <c:pt idx="0">
                  <c:v>9.0980844540238609E-2</c:v>
                </c:pt>
                <c:pt idx="1">
                  <c:v>1.7273306821286541E-2</c:v>
                </c:pt>
                <c:pt idx="2">
                  <c:v>1.8275097902310192E-2</c:v>
                </c:pt>
              </c:numCache>
            </c:numRef>
          </c:val>
        </c:ser>
        <c:ser>
          <c:idx val="1"/>
          <c:order val="1"/>
          <c:tx>
            <c:strRef>
              <c:f>Sheet2!$C$3:$C$4</c:f>
              <c:strCache>
                <c:ptCount val="1"/>
                <c:pt idx="0">
                  <c:v>Below SLA</c:v>
                </c:pt>
              </c:strCache>
            </c:strRef>
          </c:tx>
          <c:spPr>
            <a:solidFill>
              <a:srgbClr val="92D050"/>
            </a:solidFill>
            <a:ln>
              <a:noFill/>
            </a:ln>
            <a:effectLst/>
          </c:spPr>
          <c:invertIfNegative val="0"/>
          <c:dLbls>
            <c:spPr>
              <a:noFill/>
              <a:ln>
                <a:noFill/>
              </a:ln>
              <a:effectLst/>
            </c:spPr>
            <c:txPr>
              <a:bodyPr rot="0" spcFirstLastPara="1" vertOverflow="ellipsis" vert="horz" wrap="square" anchor="ctr" anchorCtr="1"/>
              <a:lstStyle/>
              <a:p>
                <a:pPr>
                  <a:defRPr sz="900" b="1" i="0" u="none" strike="noStrike" kern="1200" baseline="0">
                    <a:solidFill>
                      <a:srgbClr val="0070C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Sheet2!$A$5:$A$8</c:f>
              <c:strCache>
                <c:ptCount val="3"/>
                <c:pt idx="0">
                  <c:v>Billing Question</c:v>
                </c:pt>
                <c:pt idx="1">
                  <c:v>Payments</c:v>
                </c:pt>
                <c:pt idx="2">
                  <c:v>Service Outage</c:v>
                </c:pt>
              </c:strCache>
            </c:strRef>
          </c:cat>
          <c:val>
            <c:numRef>
              <c:f>Sheet2!$C$5:$C$8</c:f>
              <c:numCache>
                <c:formatCode>0.00%</c:formatCode>
                <c:ptCount val="3"/>
                <c:pt idx="0">
                  <c:v>0.17485807959685498</c:v>
                </c:pt>
                <c:pt idx="1">
                  <c:v>3.706626999787499E-2</c:v>
                </c:pt>
                <c:pt idx="2">
                  <c:v>3.5426975501654474E-2</c:v>
                </c:pt>
              </c:numCache>
            </c:numRef>
          </c:val>
        </c:ser>
        <c:ser>
          <c:idx val="2"/>
          <c:order val="2"/>
          <c:tx>
            <c:strRef>
              <c:f>Sheet2!$D$3:$D$4</c:f>
              <c:strCache>
                <c:ptCount val="1"/>
                <c:pt idx="0">
                  <c:v>Within SLA</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900" b="1" i="0" u="none" strike="noStrike" kern="1200" baseline="0">
                    <a:solidFill>
                      <a:srgbClr val="0070C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Sheet2!$A$5:$A$8</c:f>
              <c:strCache>
                <c:ptCount val="3"/>
                <c:pt idx="0">
                  <c:v>Billing Question</c:v>
                </c:pt>
                <c:pt idx="1">
                  <c:v>Payments</c:v>
                </c:pt>
                <c:pt idx="2">
                  <c:v>Service Outage</c:v>
                </c:pt>
              </c:strCache>
            </c:strRef>
          </c:cat>
          <c:val>
            <c:numRef>
              <c:f>Sheet2!$D$5:$D$8</c:f>
              <c:numCache>
                <c:formatCode>0.00%</c:formatCode>
                <c:ptCount val="3"/>
                <c:pt idx="0">
                  <c:v>0.44640417716523484</c:v>
                </c:pt>
                <c:pt idx="1">
                  <c:v>8.9827266931787136E-2</c:v>
                </c:pt>
                <c:pt idx="2">
                  <c:v>8.9887981542758261E-2</c:v>
                </c:pt>
              </c:numCache>
            </c:numRef>
          </c:val>
        </c:ser>
        <c:dLbls>
          <c:dLblPos val="outEnd"/>
          <c:showLegendKey val="0"/>
          <c:showVal val="1"/>
          <c:showCatName val="0"/>
          <c:showSerName val="0"/>
          <c:showPercent val="0"/>
          <c:showBubbleSize val="0"/>
        </c:dLbls>
        <c:gapWidth val="219"/>
        <c:overlap val="-27"/>
        <c:axId val="2076292416"/>
        <c:axId val="2076302208"/>
      </c:barChart>
      <c:catAx>
        <c:axId val="2076292416"/>
        <c:scaling>
          <c:orientation val="minMax"/>
        </c:scaling>
        <c:delete val="0"/>
        <c:axPos val="b"/>
        <c:title>
          <c:tx>
            <c:rich>
              <a:bodyPr rot="0" spcFirstLastPara="1" vertOverflow="ellipsis" vert="horz" wrap="square" anchor="ctr" anchorCtr="1"/>
              <a:lstStyle/>
              <a:p>
                <a:pPr>
                  <a:defRPr sz="1200" b="1" i="0" u="none" strike="noStrike" kern="1200" baseline="0">
                    <a:solidFill>
                      <a:srgbClr val="C00000"/>
                    </a:solidFill>
                    <a:latin typeface="+mn-lt"/>
                    <a:ea typeface="+mn-ea"/>
                    <a:cs typeface="+mn-cs"/>
                  </a:defRPr>
                </a:pPr>
                <a:r>
                  <a:rPr lang="en-US" sz="1200" dirty="0" smtClean="0">
                    <a:solidFill>
                      <a:srgbClr val="C00000"/>
                    </a:solidFill>
                  </a:rPr>
                  <a:t>Reason</a:t>
                </a:r>
                <a:endParaRPr lang="en-US" sz="1200" dirty="0">
                  <a:solidFill>
                    <a:srgbClr val="C00000"/>
                  </a:solidFill>
                </a:endParaRPr>
              </a:p>
            </c:rich>
          </c:tx>
          <c:layout/>
          <c:overlay val="0"/>
          <c:spPr>
            <a:noFill/>
            <a:ln>
              <a:noFill/>
            </a:ln>
            <a:effectLst/>
          </c:spPr>
          <c:txPr>
            <a:bodyPr rot="0" spcFirstLastPara="1" vertOverflow="ellipsis" vert="horz" wrap="square" anchor="ctr" anchorCtr="1"/>
            <a:lstStyle/>
            <a:p>
              <a:pPr>
                <a:defRPr sz="1200" b="1" i="0" u="none" strike="noStrike" kern="1200" baseline="0">
                  <a:solidFill>
                    <a:srgbClr val="C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rgbClr val="0070C0"/>
                </a:solidFill>
                <a:latin typeface="+mn-lt"/>
                <a:ea typeface="+mn-ea"/>
                <a:cs typeface="+mn-cs"/>
              </a:defRPr>
            </a:pPr>
            <a:endParaRPr lang="en-US"/>
          </a:p>
        </c:txPr>
        <c:crossAx val="2076302208"/>
        <c:crosses val="autoZero"/>
        <c:auto val="1"/>
        <c:lblAlgn val="ctr"/>
        <c:lblOffset val="100"/>
        <c:noMultiLvlLbl val="0"/>
      </c:catAx>
      <c:valAx>
        <c:axId val="20763022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rgbClr val="C00000"/>
                    </a:solidFill>
                    <a:latin typeface="+mn-lt"/>
                    <a:ea typeface="+mn-ea"/>
                    <a:cs typeface="+mn-cs"/>
                  </a:defRPr>
                </a:pPr>
                <a:r>
                  <a:rPr lang="en-US">
                    <a:solidFill>
                      <a:srgbClr val="C00000"/>
                    </a:solidFill>
                  </a:rPr>
                  <a:t>Response Time(%)</a:t>
                </a:r>
              </a:p>
            </c:rich>
          </c:tx>
          <c:layout/>
          <c:overlay val="0"/>
          <c:spPr>
            <a:noFill/>
            <a:ln>
              <a:noFill/>
            </a:ln>
            <a:effectLst/>
          </c:spPr>
          <c:txPr>
            <a:bodyPr rot="-5400000" spcFirstLastPara="1" vertOverflow="ellipsis" vert="horz" wrap="square" anchor="ctr" anchorCtr="1"/>
            <a:lstStyle/>
            <a:p>
              <a:pPr>
                <a:defRPr sz="1000" b="1" i="0" u="none" strike="noStrike" kern="1200" baseline="0">
                  <a:solidFill>
                    <a:srgbClr val="C00000"/>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rgbClr val="0070C0"/>
                </a:solidFill>
                <a:latin typeface="+mn-lt"/>
                <a:ea typeface="+mn-ea"/>
                <a:cs typeface="+mn-cs"/>
              </a:defRPr>
            </a:pPr>
            <a:endParaRPr lang="en-US"/>
          </a:p>
        </c:txPr>
        <c:crossAx val="2076292416"/>
        <c:crosses val="autoZero"/>
        <c:crossBetween val="between"/>
      </c:valAx>
      <c:spPr>
        <a:solidFill>
          <a:srgbClr val="FAFAFA"/>
        </a:solidFill>
        <a:ln>
          <a:noFill/>
        </a:ln>
        <a:effectLst/>
      </c:spPr>
    </c:plotArea>
    <c:legend>
      <c:legendPos val="r"/>
      <c:layout/>
      <c:overlay val="0"/>
      <c:spPr>
        <a:noFill/>
        <a:ln>
          <a:noFill/>
        </a:ln>
        <a:effectLst/>
      </c:spPr>
      <c:txPr>
        <a:bodyPr rot="0" spcFirstLastPara="1" vertOverflow="ellipsis" vert="horz" wrap="square" anchor="ctr" anchorCtr="1"/>
        <a:lstStyle/>
        <a:p>
          <a:pPr>
            <a:defRPr sz="900" b="1" i="0" u="none" strike="noStrike" kern="1200" baseline="0">
              <a:solidFill>
                <a:srgbClr val="0070C0"/>
              </a:solidFill>
              <a:latin typeface="+mn-lt"/>
              <a:ea typeface="+mn-ea"/>
              <a:cs typeface="+mn-cs"/>
            </a:defRPr>
          </a:pPr>
          <a:endParaRPr lang="en-US"/>
        </a:p>
      </c:txPr>
    </c:legend>
    <c:plotVisOnly val="1"/>
    <c:dispBlanksAs val="gap"/>
    <c:showDLblsOverMax val="0"/>
  </c:chart>
  <c:spPr>
    <a:solidFill>
      <a:schemeClr val="accent2">
        <a:lumMod val="20000"/>
        <a:lumOff val="80000"/>
      </a:schemeClr>
    </a:solidFill>
    <a:ln>
      <a:noFill/>
    </a:ln>
    <a:effectLst/>
  </c:spPr>
  <c:txPr>
    <a:bodyPr/>
    <a:lstStyle/>
    <a:p>
      <a:pPr>
        <a:defRPr b="1">
          <a:solidFill>
            <a:srgbClr val="0070C0"/>
          </a:solidFill>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dropZoneSeries val="1"/>
      </c14:pivotOptions>
    </c:ext>
  </c:extLst>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[Call_Center_data project.xlsm]Call Centre_Reason!PivotTable3</c:name>
    <c:fmtId val="13"/>
  </c:pivotSource>
  <c:chart>
    <c:title>
      <c:tx>
        <c:rich>
          <a:bodyPr rot="0" spcFirstLastPara="1" vertOverflow="ellipsis" vert="horz" wrap="square" anchor="ctr" anchorCtr="1"/>
          <a:lstStyle/>
          <a:p>
            <a:pPr>
              <a:defRPr sz="1400" b="1" i="0" u="sng" strike="noStrike" kern="1200" spc="0" baseline="0">
                <a:solidFill>
                  <a:srgbClr val="C00000"/>
                </a:solidFill>
                <a:latin typeface="+mn-lt"/>
                <a:ea typeface="+mn-ea"/>
                <a:cs typeface="+mn-cs"/>
              </a:defRPr>
            </a:pPr>
            <a:r>
              <a:rPr lang="en-US" b="1" u="sng">
                <a:solidFill>
                  <a:srgbClr val="C00000"/>
                </a:solidFill>
              </a:rPr>
              <a:t>Service</a:t>
            </a:r>
            <a:r>
              <a:rPr lang="en-US" b="1" u="sng" baseline="0">
                <a:solidFill>
                  <a:srgbClr val="C00000"/>
                </a:solidFill>
              </a:rPr>
              <a:t> Centre V/s Sentiment</a:t>
            </a:r>
            <a:endParaRPr lang="en-US" b="1" u="sng">
              <a:solidFill>
                <a:srgbClr val="C00000"/>
              </a:solidFill>
            </a:endParaRPr>
          </a:p>
        </c:rich>
      </c:tx>
      <c:layout/>
      <c:overlay val="0"/>
      <c:spPr>
        <a:noFill/>
        <a:ln>
          <a:noFill/>
        </a:ln>
        <a:effectLst/>
      </c:spPr>
      <c:txPr>
        <a:bodyPr rot="0" spcFirstLastPara="1" vertOverflow="ellipsis" vert="horz" wrap="square" anchor="ctr" anchorCtr="1"/>
        <a:lstStyle/>
        <a:p>
          <a:pPr>
            <a:defRPr sz="1400" b="1" i="0" u="sng" strike="noStrike" kern="1200" spc="0" baseline="0">
              <a:solidFill>
                <a:srgbClr val="C00000"/>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'Call Centre_Reason'!$B$28:$B$29</c:f>
              <c:strCache>
                <c:ptCount val="1"/>
                <c:pt idx="0">
                  <c:v>Negative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'Call Centre_Reason'!$A$30:$A$34</c:f>
              <c:strCache>
                <c:ptCount val="4"/>
                <c:pt idx="0">
                  <c:v>Baltimore/MD</c:v>
                </c:pt>
                <c:pt idx="1">
                  <c:v>Chicago/IL</c:v>
                </c:pt>
                <c:pt idx="2">
                  <c:v>Denver/CO</c:v>
                </c:pt>
                <c:pt idx="3">
                  <c:v>Los Angeles/CA</c:v>
                </c:pt>
              </c:strCache>
            </c:strRef>
          </c:cat>
          <c:val>
            <c:numRef>
              <c:f>'Call Centre_Reason'!$B$30:$B$34</c:f>
              <c:numCache>
                <c:formatCode>0.00%</c:formatCode>
                <c:ptCount val="4"/>
                <c:pt idx="0">
                  <c:v>0.17412950426520141</c:v>
                </c:pt>
                <c:pt idx="1">
                  <c:v>8.5334385719923495E-2</c:v>
                </c:pt>
                <c:pt idx="2">
                  <c:v>4.2621656901733404E-2</c:v>
                </c:pt>
                <c:pt idx="3">
                  <c:v>0.2166904465559637</c:v>
                </c:pt>
              </c:numCache>
            </c:numRef>
          </c:val>
        </c:ser>
        <c:ser>
          <c:idx val="1"/>
          <c:order val="1"/>
          <c:tx>
            <c:strRef>
              <c:f>'Call Centre_Reason'!$C$28:$C$29</c:f>
              <c:strCache>
                <c:ptCount val="1"/>
                <c:pt idx="0">
                  <c:v>Neutral</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'Call Centre_Reason'!$A$30:$A$34</c:f>
              <c:strCache>
                <c:ptCount val="4"/>
                <c:pt idx="0">
                  <c:v>Baltimore/MD</c:v>
                </c:pt>
                <c:pt idx="1">
                  <c:v>Chicago/IL</c:v>
                </c:pt>
                <c:pt idx="2">
                  <c:v>Denver/CO</c:v>
                </c:pt>
                <c:pt idx="3">
                  <c:v>Los Angeles/CA</c:v>
                </c:pt>
              </c:strCache>
            </c:strRef>
          </c:cat>
          <c:val>
            <c:numRef>
              <c:f>'Call Centre_Reason'!$C$30:$C$34</c:f>
              <c:numCache>
                <c:formatCode>0.00%</c:formatCode>
                <c:ptCount val="4"/>
                <c:pt idx="0">
                  <c:v>8.8855833156249051E-2</c:v>
                </c:pt>
                <c:pt idx="1">
                  <c:v>4.386630642664157E-2</c:v>
                </c:pt>
                <c:pt idx="2">
                  <c:v>2.428584438845208E-2</c:v>
                </c:pt>
                <c:pt idx="3">
                  <c:v>0.10873986824929419</c:v>
                </c:pt>
              </c:numCache>
            </c:numRef>
          </c:val>
        </c:ser>
        <c:ser>
          <c:idx val="2"/>
          <c:order val="2"/>
          <c:tx>
            <c:strRef>
              <c:f>'Call Centre_Reason'!$D$28:$D$29</c:f>
              <c:strCache>
                <c:ptCount val="1"/>
                <c:pt idx="0">
                  <c:v>Positive</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'Call Centre_Reason'!$A$30:$A$34</c:f>
              <c:strCache>
                <c:ptCount val="4"/>
                <c:pt idx="0">
                  <c:v>Baltimore/MD</c:v>
                </c:pt>
                <c:pt idx="1">
                  <c:v>Chicago/IL</c:v>
                </c:pt>
                <c:pt idx="2">
                  <c:v>Denver/CO</c:v>
                </c:pt>
                <c:pt idx="3">
                  <c:v>Los Angeles/CA</c:v>
                </c:pt>
              </c:strCache>
            </c:strRef>
          </c:cat>
          <c:val>
            <c:numRef>
              <c:f>'Call Centre_Reason'!$D$30:$D$34</c:f>
              <c:numCache>
                <c:formatCode>0.00%</c:formatCode>
                <c:ptCount val="4"/>
                <c:pt idx="0">
                  <c:v>7.1309310585592423E-2</c:v>
                </c:pt>
                <c:pt idx="1">
                  <c:v>3.5305546279712212E-2</c:v>
                </c:pt>
                <c:pt idx="2">
                  <c:v>1.7364378737743238E-2</c:v>
                </c:pt>
                <c:pt idx="3">
                  <c:v>9.1496918733493221E-2</c:v>
                </c:pt>
              </c:numCache>
            </c:numRef>
          </c:val>
        </c:ser>
        <c:dLbls>
          <c:dLblPos val="outEnd"/>
          <c:showLegendKey val="0"/>
          <c:showVal val="1"/>
          <c:showCatName val="0"/>
          <c:showSerName val="0"/>
          <c:showPercent val="0"/>
          <c:showBubbleSize val="0"/>
        </c:dLbls>
        <c:gapWidth val="182"/>
        <c:axId val="2076290240"/>
        <c:axId val="2076294592"/>
      </c:barChart>
      <c:catAx>
        <c:axId val="2076290240"/>
        <c:scaling>
          <c:orientation val="minMax"/>
        </c:scaling>
        <c:delete val="0"/>
        <c:axPos val="l"/>
        <c:title>
          <c:tx>
            <c:rich>
              <a:bodyPr rot="-5400000" spcFirstLastPara="1" vertOverflow="ellipsis" vert="horz" wrap="square" anchor="ctr" anchorCtr="1"/>
              <a:lstStyle/>
              <a:p>
                <a:pPr>
                  <a:defRPr sz="1200" b="0" i="0" u="none" strike="noStrike" kern="1200" baseline="0">
                    <a:solidFill>
                      <a:srgbClr val="C00000"/>
                    </a:solidFill>
                    <a:latin typeface="+mn-lt"/>
                    <a:ea typeface="+mn-ea"/>
                    <a:cs typeface="+mn-cs"/>
                  </a:defRPr>
                </a:pPr>
                <a:r>
                  <a:rPr lang="en-US" sz="1200">
                    <a:solidFill>
                      <a:srgbClr val="C00000"/>
                    </a:solidFill>
                  </a:rPr>
                  <a:t>Service</a:t>
                </a:r>
                <a:r>
                  <a:rPr lang="en-US" sz="1200" baseline="0">
                    <a:solidFill>
                      <a:srgbClr val="C00000"/>
                    </a:solidFill>
                  </a:rPr>
                  <a:t> Centre</a:t>
                </a:r>
                <a:endParaRPr lang="en-US" sz="1200">
                  <a:solidFill>
                    <a:srgbClr val="C00000"/>
                  </a:solidFill>
                </a:endParaRPr>
              </a:p>
            </c:rich>
          </c:tx>
          <c:layout/>
          <c:overlay val="0"/>
          <c:spPr>
            <a:noFill/>
            <a:ln>
              <a:noFill/>
            </a:ln>
            <a:effectLst/>
          </c:spPr>
          <c:txPr>
            <a:bodyPr rot="-5400000" spcFirstLastPara="1" vertOverflow="ellipsis" vert="horz" wrap="square" anchor="ctr" anchorCtr="1"/>
            <a:lstStyle/>
            <a:p>
              <a:pPr>
                <a:defRPr sz="1200" b="0" i="0" u="none" strike="noStrike" kern="1200" baseline="0">
                  <a:solidFill>
                    <a:srgbClr val="C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76294592"/>
        <c:crosses val="autoZero"/>
        <c:auto val="1"/>
        <c:lblAlgn val="ctr"/>
        <c:lblOffset val="100"/>
        <c:noMultiLvlLbl val="0"/>
      </c:catAx>
      <c:valAx>
        <c:axId val="207629459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0" i="0" u="none" strike="noStrike" kern="1200" baseline="0">
                    <a:solidFill>
                      <a:srgbClr val="C00000"/>
                    </a:solidFill>
                    <a:latin typeface="+mn-lt"/>
                    <a:ea typeface="+mn-ea"/>
                    <a:cs typeface="+mn-cs"/>
                  </a:defRPr>
                </a:pPr>
                <a:r>
                  <a:rPr lang="en-US" sz="1200">
                    <a:solidFill>
                      <a:srgbClr val="C00000"/>
                    </a:solidFill>
                  </a:rPr>
                  <a:t>Sentiment</a:t>
                </a:r>
              </a:p>
            </c:rich>
          </c:tx>
          <c:layout/>
          <c:overlay val="0"/>
          <c:spPr>
            <a:noFill/>
            <a:ln>
              <a:noFill/>
            </a:ln>
            <a:effectLst/>
          </c:spPr>
          <c:txPr>
            <a:bodyPr rot="0" spcFirstLastPara="1" vertOverflow="ellipsis" vert="horz" wrap="square" anchor="ctr" anchorCtr="1"/>
            <a:lstStyle/>
            <a:p>
              <a:pPr>
                <a:defRPr sz="1200" b="0" i="0" u="none" strike="noStrike" kern="1200" baseline="0">
                  <a:solidFill>
                    <a:srgbClr val="C00000"/>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76290240"/>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2"/>
    </a:soli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Lst>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[Call_Center_data (Autosaved).xlsm]Customer Sentiment!PivotTable2</c:name>
    <c:fmtId val="37"/>
  </c:pivotSource>
  <c:chart>
    <c:title>
      <c:tx>
        <c:rich>
          <a:bodyPr rot="0" spcFirstLastPara="1" vertOverflow="ellipsis" vert="horz" wrap="square" anchor="ctr" anchorCtr="1"/>
          <a:lstStyle/>
          <a:p>
            <a:pPr>
              <a:defRPr sz="1400" b="1" i="0" u="none" strike="noStrike" kern="1200" spc="0" baseline="0">
                <a:solidFill>
                  <a:srgbClr val="DD462F"/>
                </a:solidFill>
                <a:latin typeface="+mn-lt"/>
                <a:ea typeface="+mn-ea"/>
                <a:cs typeface="+mn-cs"/>
              </a:defRPr>
            </a:pPr>
            <a:r>
              <a:rPr lang="en-US" dirty="0" smtClean="0">
                <a:solidFill>
                  <a:srgbClr val="DD462F"/>
                </a:solidFill>
              </a:rPr>
              <a:t>Sentiment </a:t>
            </a:r>
            <a:r>
              <a:rPr lang="en-US" dirty="0">
                <a:solidFill>
                  <a:srgbClr val="DD462F"/>
                </a:solidFill>
              </a:rPr>
              <a:t>v/s </a:t>
            </a:r>
            <a:r>
              <a:rPr lang="en-US" dirty="0" smtClean="0">
                <a:solidFill>
                  <a:srgbClr val="DD462F"/>
                </a:solidFill>
              </a:rPr>
              <a:t>Reason</a:t>
            </a:r>
            <a:endParaRPr lang="en-US" dirty="0">
              <a:solidFill>
                <a:srgbClr val="DD462F"/>
              </a:solidFill>
            </a:endParaRPr>
          </a:p>
        </c:rich>
      </c:tx>
      <c:layout>
        <c:manualLayout>
          <c:xMode val="edge"/>
          <c:yMode val="edge"/>
          <c:x val="0.29826402258742851"/>
          <c:y val="5.1344773221220649E-2"/>
        </c:manualLayout>
      </c:layout>
      <c:overlay val="0"/>
      <c:spPr>
        <a:noFill/>
        <a:ln>
          <a:noFill/>
        </a:ln>
        <a:effectLst>
          <a:softEdge rad="393700"/>
        </a:effectLst>
      </c:spPr>
      <c:txPr>
        <a:bodyPr rot="0" spcFirstLastPara="1" vertOverflow="ellipsis" vert="horz" wrap="square" anchor="ctr" anchorCtr="1"/>
        <a:lstStyle/>
        <a:p>
          <a:pPr>
            <a:defRPr sz="1400" b="1" i="0" u="none" strike="noStrike" kern="1200" spc="0" baseline="0">
              <a:solidFill>
                <a:srgbClr val="DD462F"/>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0070C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0070C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rgbClr val="0070C0"/>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'Customer Sentiment'!$L$2:$L$3</c:f>
              <c:strCache>
                <c:ptCount val="1"/>
                <c:pt idx="0">
                  <c:v>Billing Question</c:v>
                </c:pt>
              </c:strCache>
            </c:strRef>
          </c:tx>
          <c:spPr>
            <a:solidFill>
              <a:srgbClr val="FFC000"/>
            </a:solidFill>
            <a:ln>
              <a:noFill/>
            </a:ln>
            <a:effectLst/>
          </c:spPr>
          <c:invertIfNegative val="0"/>
          <c:dLbls>
            <c:spPr>
              <a:noFill/>
              <a:ln>
                <a:noFill/>
              </a:ln>
              <a:effectLst/>
            </c:spPr>
            <c:txPr>
              <a:bodyPr rot="0" spcFirstLastPara="1" vertOverflow="ellipsis" vert="horz" wrap="square" anchor="ctr" anchorCtr="1"/>
              <a:lstStyle/>
              <a:p>
                <a:pPr>
                  <a:defRPr sz="10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'Customer Sentiment'!$K$4:$K$7</c:f>
              <c:strCache>
                <c:ptCount val="3"/>
                <c:pt idx="0">
                  <c:v>Negative</c:v>
                </c:pt>
                <c:pt idx="1">
                  <c:v>Neutral</c:v>
                </c:pt>
                <c:pt idx="2">
                  <c:v>Positive</c:v>
                </c:pt>
              </c:strCache>
            </c:strRef>
          </c:cat>
          <c:val>
            <c:numRef>
              <c:f>'Customer Sentiment'!$L$4:$L$7</c:f>
              <c:numCache>
                <c:formatCode>0.00%</c:formatCode>
                <c:ptCount val="3"/>
                <c:pt idx="0">
                  <c:v>0.36938769314835618</c:v>
                </c:pt>
                <c:pt idx="1">
                  <c:v>0.1891867277860417</c:v>
                </c:pt>
                <c:pt idx="2">
                  <c:v>0.15366868036793055</c:v>
                </c:pt>
              </c:numCache>
            </c:numRef>
          </c:val>
        </c:ser>
        <c:ser>
          <c:idx val="1"/>
          <c:order val="1"/>
          <c:tx>
            <c:strRef>
              <c:f>'Customer Sentiment'!$M$2:$M$3</c:f>
              <c:strCache>
                <c:ptCount val="1"/>
                <c:pt idx="0">
                  <c:v>Payments</c:v>
                </c:pt>
              </c:strCache>
            </c:strRef>
          </c:tx>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0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'Customer Sentiment'!$K$4:$K$7</c:f>
              <c:strCache>
                <c:ptCount val="3"/>
                <c:pt idx="0">
                  <c:v>Negative</c:v>
                </c:pt>
                <c:pt idx="1">
                  <c:v>Neutral</c:v>
                </c:pt>
                <c:pt idx="2">
                  <c:v>Positive</c:v>
                </c:pt>
              </c:strCache>
            </c:strRef>
          </c:cat>
          <c:val>
            <c:numRef>
              <c:f>'Customer Sentiment'!$M$4:$M$7</c:f>
              <c:numCache>
                <c:formatCode>0.00%</c:formatCode>
                <c:ptCount val="3"/>
                <c:pt idx="0">
                  <c:v>7.5589690659057102E-2</c:v>
                </c:pt>
                <c:pt idx="1">
                  <c:v>3.7582344191129595E-2</c:v>
                </c:pt>
                <c:pt idx="2">
                  <c:v>3.0994808900761967E-2</c:v>
                </c:pt>
              </c:numCache>
            </c:numRef>
          </c:val>
        </c:ser>
        <c:ser>
          <c:idx val="2"/>
          <c:order val="2"/>
          <c:tx>
            <c:strRef>
              <c:f>'Customer Sentiment'!$N$2:$N$3</c:f>
              <c:strCache>
                <c:ptCount val="1"/>
                <c:pt idx="0">
                  <c:v>Service Outage</c:v>
                </c:pt>
              </c:strCache>
            </c:strRef>
          </c:tx>
          <c:spPr>
            <a:solidFill>
              <a:schemeClr val="accent3"/>
            </a:solidFill>
            <a:ln>
              <a:noFill/>
            </a:ln>
            <a:effectLst/>
          </c:spPr>
          <c:invertIfNegative val="0"/>
          <c:dLbls>
            <c:dLbl>
              <c:idx val="0"/>
              <c:layout>
                <c:manualLayout>
                  <c:x val="4.3371687679452098E-3"/>
                  <c:y val="-8.0128205128205218E-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7.951384219497269E-17"/>
                  <c:y val="-5.1847662141779792E-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4.3371687679451699E-3"/>
                  <c:y val="-8.0128205128205218E-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anchor="ctr" anchorCtr="1"/>
              <a:lstStyle/>
              <a:p>
                <a:pPr>
                  <a:defRPr sz="10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'Customer Sentiment'!$K$4:$K$7</c:f>
              <c:strCache>
                <c:ptCount val="3"/>
                <c:pt idx="0">
                  <c:v>Negative</c:v>
                </c:pt>
                <c:pt idx="1">
                  <c:v>Neutral</c:v>
                </c:pt>
                <c:pt idx="2">
                  <c:v>Positive</c:v>
                </c:pt>
              </c:strCache>
            </c:strRef>
          </c:cat>
          <c:val>
            <c:numRef>
              <c:f>'Customer Sentiment'!$N$4:$N$7</c:f>
              <c:numCache>
                <c:formatCode>0.00%</c:formatCode>
                <c:ptCount val="3"/>
                <c:pt idx="0">
                  <c:v>7.3798609635408755E-2</c:v>
                </c:pt>
                <c:pt idx="1">
                  <c:v>3.8978780243465593E-2</c:v>
                </c:pt>
                <c:pt idx="2">
                  <c:v>3.0812665067848577E-2</c:v>
                </c:pt>
              </c:numCache>
            </c:numRef>
          </c:val>
        </c:ser>
        <c:dLbls>
          <c:showLegendKey val="0"/>
          <c:showVal val="0"/>
          <c:showCatName val="0"/>
          <c:showSerName val="0"/>
          <c:showPercent val="0"/>
          <c:showBubbleSize val="0"/>
        </c:dLbls>
        <c:gapWidth val="219"/>
        <c:overlap val="-27"/>
        <c:axId val="2076301664"/>
        <c:axId val="2076303296"/>
      </c:barChart>
      <c:catAx>
        <c:axId val="2076301664"/>
        <c:scaling>
          <c:orientation val="minMax"/>
        </c:scaling>
        <c:delete val="0"/>
        <c:axPos val="b"/>
        <c:title>
          <c:tx>
            <c:rich>
              <a:bodyPr rot="0" spcFirstLastPara="1" vertOverflow="ellipsis" vert="horz" wrap="square" anchor="ctr" anchorCtr="1"/>
              <a:lstStyle/>
              <a:p>
                <a:pPr>
                  <a:defRPr sz="1200" b="1" i="0" u="none" strike="noStrike" kern="1200" baseline="0">
                    <a:solidFill>
                      <a:srgbClr val="DD462F"/>
                    </a:solidFill>
                    <a:latin typeface="+mn-lt"/>
                    <a:ea typeface="+mn-ea"/>
                    <a:cs typeface="+mn-cs"/>
                  </a:defRPr>
                </a:pPr>
                <a:r>
                  <a:rPr lang="en-US" sz="1200" dirty="0" smtClean="0">
                    <a:solidFill>
                      <a:srgbClr val="DD462F"/>
                    </a:solidFill>
                  </a:rPr>
                  <a:t>Sentiment</a:t>
                </a:r>
                <a:endParaRPr lang="en-US" sz="1200" dirty="0">
                  <a:solidFill>
                    <a:srgbClr val="DD462F"/>
                  </a:solidFill>
                </a:endParaRPr>
              </a:p>
            </c:rich>
          </c:tx>
          <c:layout/>
          <c:overlay val="0"/>
          <c:spPr>
            <a:noFill/>
            <a:ln>
              <a:noFill/>
            </a:ln>
            <a:effectLst/>
          </c:spPr>
          <c:txPr>
            <a:bodyPr rot="0" spcFirstLastPara="1" vertOverflow="ellipsis" vert="horz" wrap="square" anchor="ctr" anchorCtr="1"/>
            <a:lstStyle/>
            <a:p>
              <a:pPr>
                <a:defRPr sz="1200" b="1" i="0" u="none" strike="noStrike" kern="1200" baseline="0">
                  <a:solidFill>
                    <a:srgbClr val="DD462F"/>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2076303296"/>
        <c:crosses val="autoZero"/>
        <c:auto val="1"/>
        <c:lblAlgn val="ctr"/>
        <c:lblOffset val="100"/>
        <c:noMultiLvlLbl val="0"/>
      </c:catAx>
      <c:valAx>
        <c:axId val="2076303296"/>
        <c:scaling>
          <c:orientation val="minMax"/>
        </c:scaling>
        <c:delete val="0"/>
        <c:axPos val="l"/>
        <c:majorGridlines>
          <c:spPr>
            <a:ln w="9525" cap="flat" cmpd="sng" algn="ctr">
              <a:solidFill>
                <a:srgbClr val="DD462F"/>
              </a:solidFill>
              <a:round/>
            </a:ln>
            <a:effectLst/>
          </c:spPr>
        </c:majorGridlines>
        <c:title>
          <c:tx>
            <c:rich>
              <a:bodyPr rot="-5400000" spcFirstLastPara="1" vertOverflow="ellipsis" vert="horz" wrap="square" anchor="ctr" anchorCtr="1"/>
              <a:lstStyle/>
              <a:p>
                <a:pPr>
                  <a:defRPr sz="1200" b="1" i="0" u="none" strike="noStrike" kern="1200" baseline="0">
                    <a:solidFill>
                      <a:srgbClr val="DD462F"/>
                    </a:solidFill>
                    <a:latin typeface="+mn-lt"/>
                    <a:ea typeface="+mn-ea"/>
                    <a:cs typeface="+mn-cs"/>
                  </a:defRPr>
                </a:pPr>
                <a:r>
                  <a:rPr lang="en-US" sz="1200">
                    <a:solidFill>
                      <a:srgbClr val="DD462F"/>
                    </a:solidFill>
                  </a:rPr>
                  <a:t>Reason (%)</a:t>
                </a:r>
              </a:p>
            </c:rich>
          </c:tx>
          <c:layout/>
          <c:overlay val="0"/>
          <c:spPr>
            <a:noFill/>
            <a:ln>
              <a:noFill/>
            </a:ln>
            <a:effectLst/>
          </c:spPr>
          <c:txPr>
            <a:bodyPr rot="-5400000" spcFirstLastPara="1" vertOverflow="ellipsis" vert="horz" wrap="square" anchor="ctr" anchorCtr="1"/>
            <a:lstStyle/>
            <a:p>
              <a:pPr>
                <a:defRPr sz="1200" b="1" i="0" u="none" strike="noStrike" kern="1200" baseline="0">
                  <a:solidFill>
                    <a:srgbClr val="DD462F"/>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crossAx val="2076301664"/>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accent4">
        <a:lumMod val="40000"/>
        <a:lumOff val="60000"/>
      </a:schemeClr>
    </a:solidFill>
    <a:ln>
      <a:solidFill>
        <a:srgbClr val="D24726"/>
      </a:solidFill>
    </a:ln>
    <a:effectLst/>
  </c:spPr>
  <c:txPr>
    <a:bodyPr/>
    <a:lstStyle/>
    <a:p>
      <a:pPr>
        <a:defRPr b="1"/>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Lst>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[Call_Center_data (Autosaved).xlsm]Call Centre_Reason!PivotTable2</c:name>
    <c:fmtId val="143"/>
  </c:pivotSource>
  <c:chart>
    <c:title>
      <c:tx>
        <c:rich>
          <a:bodyPr rot="0" spcFirstLastPara="1" vertOverflow="ellipsis" vert="horz" wrap="square" anchor="ctr" anchorCtr="1"/>
          <a:lstStyle/>
          <a:p>
            <a:pPr>
              <a:defRPr sz="1400" b="1" i="0" u="none" strike="noStrike" kern="1200" cap="all" spc="150" baseline="0">
                <a:solidFill>
                  <a:schemeClr val="accent2">
                    <a:lumMod val="75000"/>
                  </a:schemeClr>
                </a:solidFill>
                <a:latin typeface="+mn-lt"/>
                <a:ea typeface="+mn-ea"/>
                <a:cs typeface="+mn-cs"/>
              </a:defRPr>
            </a:pPr>
            <a:r>
              <a:rPr lang="en-US" sz="1400">
                <a:solidFill>
                  <a:schemeClr val="accent2">
                    <a:lumMod val="75000"/>
                  </a:schemeClr>
                </a:solidFill>
              </a:rPr>
              <a:t>Resolution by service</a:t>
            </a:r>
            <a:r>
              <a:rPr lang="en-US" sz="1400" baseline="0">
                <a:solidFill>
                  <a:schemeClr val="accent2">
                    <a:lumMod val="75000"/>
                  </a:schemeClr>
                </a:solidFill>
              </a:rPr>
              <a:t> Centre</a:t>
            </a:r>
            <a:endParaRPr lang="en-US" sz="1400">
              <a:solidFill>
                <a:schemeClr val="accent2">
                  <a:lumMod val="75000"/>
                </a:schemeClr>
              </a:solidFill>
            </a:endParaRPr>
          </a:p>
        </c:rich>
      </c:tx>
      <c:layout>
        <c:manualLayout>
          <c:xMode val="edge"/>
          <c:yMode val="edge"/>
          <c:x val="0.20559711286089238"/>
          <c:y val="1.575676517333062E-2"/>
        </c:manualLayout>
      </c:layout>
      <c:overlay val="0"/>
      <c:spPr>
        <a:noFill/>
        <a:ln>
          <a:noFill/>
        </a:ln>
        <a:effectLst/>
      </c:spPr>
      <c:txPr>
        <a:bodyPr rot="0" spcFirstLastPara="1" vertOverflow="ellipsis" vert="horz" wrap="square" anchor="ctr" anchorCtr="1"/>
        <a:lstStyle/>
        <a:p>
          <a:pPr>
            <a:defRPr sz="1400" b="1" i="0" u="none" strike="noStrike" kern="1200" cap="all" spc="150" baseline="0">
              <a:solidFill>
                <a:schemeClr val="accent2">
                  <a:lumMod val="75000"/>
                </a:schemeClr>
              </a:solidFill>
              <a:latin typeface="+mn-lt"/>
              <a:ea typeface="+mn-ea"/>
              <a:cs typeface="+mn-cs"/>
            </a:defRPr>
          </a:pPr>
          <a:endParaRPr lang="en-US"/>
        </a:p>
      </c:txPr>
    </c:title>
    <c:autoTitleDeleted val="0"/>
    <c:pivotFmts>
      <c:pivotFmt>
        <c:idx val="0"/>
        <c:spPr>
          <a:pattFill prst="narVert">
            <a:fgClr>
              <a:schemeClr val="accent1"/>
            </a:fgClr>
            <a:bgClr>
              <a:schemeClr val="accent1">
                <a:lumMod val="20000"/>
                <a:lumOff val="80000"/>
              </a:schemeClr>
            </a:bgClr>
          </a:pattFill>
          <a:ln>
            <a:noFill/>
          </a:ln>
          <a:effectLst>
            <a:innerShdw blurRad="114300">
              <a:schemeClr val="accent1"/>
            </a:innerShdw>
          </a:effectLst>
        </c:spPr>
        <c:marker>
          <c:symbol val="circle"/>
          <c:size val="6"/>
          <c:spPr>
            <a:solidFill>
              <a:schemeClr val="accent1"/>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pattFill prst="narVert">
            <a:fgClr>
              <a:schemeClr val="accent1"/>
            </a:fgClr>
            <a:bgClr>
              <a:schemeClr val="accent1">
                <a:lumMod val="20000"/>
                <a:lumOff val="80000"/>
              </a:schemeClr>
            </a:bgClr>
          </a:pattFill>
          <a:ln>
            <a:noFill/>
          </a:ln>
          <a:effectLst>
            <a:innerShdw blurRad="114300">
              <a:schemeClr val="accent1"/>
            </a:innerShdw>
          </a:effectLst>
        </c:spPr>
        <c:marker>
          <c:symbol val="circle"/>
          <c:size val="6"/>
          <c:spPr>
            <a:solidFill>
              <a:schemeClr val="accent2"/>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pattFill prst="narVert">
            <a:fgClr>
              <a:schemeClr val="accent1"/>
            </a:fgClr>
            <a:bgClr>
              <a:schemeClr val="accent1">
                <a:lumMod val="20000"/>
                <a:lumOff val="80000"/>
              </a:schemeClr>
            </a:bgClr>
          </a:pattFill>
          <a:ln>
            <a:noFill/>
          </a:ln>
          <a:effectLst>
            <a:innerShdw blurRad="114300">
              <a:schemeClr val="accent1"/>
            </a:innerShdw>
          </a:effectLst>
        </c:spPr>
        <c:marker>
          <c:symbol val="circle"/>
          <c:size val="6"/>
          <c:spPr>
            <a:solidFill>
              <a:schemeClr val="accent3"/>
            </a:solidFill>
            <a:ln>
              <a:noFill/>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pattFill prst="narVert">
            <a:fgClr>
              <a:schemeClr val="accent1"/>
            </a:fgClr>
            <a:bgClr>
              <a:schemeClr val="accent1">
                <a:lumMod val="20000"/>
                <a:lumOff val="80000"/>
              </a:schemeClr>
            </a:bgClr>
          </a:pattFill>
          <a:ln>
            <a:noFill/>
          </a:ln>
          <a:effectLst>
            <a:innerShdw blurRad="114300">
              <a:schemeClr val="accent1"/>
            </a:inn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pattFill prst="narVert">
            <a:fgClr>
              <a:schemeClr val="accent1"/>
            </a:fgClr>
            <a:bgClr>
              <a:schemeClr val="accent1">
                <a:lumMod val="20000"/>
                <a:lumOff val="80000"/>
              </a:schemeClr>
            </a:bgClr>
          </a:pattFill>
          <a:ln>
            <a:noFill/>
          </a:ln>
          <a:effectLst>
            <a:innerShdw blurRad="114300">
              <a:schemeClr val="accent1"/>
            </a:inn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pattFill prst="narVert">
            <a:fgClr>
              <a:schemeClr val="accent1"/>
            </a:fgClr>
            <a:bgClr>
              <a:schemeClr val="accent1">
                <a:lumMod val="20000"/>
                <a:lumOff val="80000"/>
              </a:schemeClr>
            </a:bgClr>
          </a:pattFill>
          <a:ln>
            <a:noFill/>
          </a:ln>
          <a:effectLst>
            <a:innerShdw blurRad="114300">
              <a:schemeClr val="accent1"/>
            </a:inn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pattFill prst="narVert">
            <a:fgClr>
              <a:schemeClr val="accent1"/>
            </a:fgClr>
            <a:bgClr>
              <a:schemeClr val="accent1">
                <a:lumMod val="20000"/>
                <a:lumOff val="80000"/>
              </a:schemeClr>
            </a:bgClr>
          </a:pattFill>
          <a:ln>
            <a:noFill/>
          </a:ln>
          <a:effectLst>
            <a:innerShdw blurRad="114300">
              <a:schemeClr val="accent1"/>
            </a:inn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pattFill prst="narVert">
            <a:fgClr>
              <a:schemeClr val="accent1"/>
            </a:fgClr>
            <a:bgClr>
              <a:schemeClr val="accent1">
                <a:lumMod val="20000"/>
                <a:lumOff val="80000"/>
              </a:schemeClr>
            </a:bgClr>
          </a:pattFill>
          <a:ln>
            <a:noFill/>
          </a:ln>
          <a:effectLst>
            <a:innerShdw blurRad="114300">
              <a:schemeClr val="accent1"/>
            </a:inn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pattFill prst="narVert">
            <a:fgClr>
              <a:schemeClr val="accent1"/>
            </a:fgClr>
            <a:bgClr>
              <a:schemeClr val="accent1">
                <a:lumMod val="20000"/>
                <a:lumOff val="80000"/>
              </a:schemeClr>
            </a:bgClr>
          </a:pattFill>
          <a:ln>
            <a:noFill/>
          </a:ln>
          <a:effectLst>
            <a:innerShdw blurRad="114300">
              <a:schemeClr val="accent1"/>
            </a:inn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'Call Centre_Reason'!$B$3:$B$4</c:f>
              <c:strCache>
                <c:ptCount val="1"/>
                <c:pt idx="0">
                  <c:v>Billing Question</c:v>
                </c:pt>
              </c:strCache>
            </c:strRef>
          </c:tx>
          <c:spPr>
            <a:solidFill>
              <a:srgbClr val="FFC000"/>
            </a:solidFill>
            <a:ln>
              <a:noFill/>
            </a:ln>
            <a:effectLst>
              <a:innerShdw blurRad="114300">
                <a:schemeClr val="accent1"/>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'Call Centre_Reason'!$A$5:$A$9</c:f>
              <c:strCache>
                <c:ptCount val="4"/>
                <c:pt idx="0">
                  <c:v>Baltimore/MD</c:v>
                </c:pt>
                <c:pt idx="1">
                  <c:v>Chicago/IL</c:v>
                </c:pt>
                <c:pt idx="2">
                  <c:v>Denver/CO</c:v>
                </c:pt>
                <c:pt idx="3">
                  <c:v>Los Angeles/CA</c:v>
                </c:pt>
              </c:strCache>
            </c:strRef>
          </c:cat>
          <c:val>
            <c:numRef>
              <c:f>'Call Centre_Reason'!$B$5:$B$9</c:f>
              <c:numCache>
                <c:formatCode>0.00%</c:formatCode>
                <c:ptCount val="4"/>
                <c:pt idx="0">
                  <c:v>0.23824413345071491</c:v>
                </c:pt>
                <c:pt idx="1">
                  <c:v>0.11702741264685347</c:v>
                </c:pt>
                <c:pt idx="2">
                  <c:v>6.004675025044777E-2</c:v>
                </c:pt>
                <c:pt idx="3">
                  <c:v>0.29692480495431228</c:v>
                </c:pt>
              </c:numCache>
            </c:numRef>
          </c:val>
        </c:ser>
        <c:ser>
          <c:idx val="1"/>
          <c:order val="1"/>
          <c:tx>
            <c:strRef>
              <c:f>'Call Centre_Reason'!$C$3:$C$4</c:f>
              <c:strCache>
                <c:ptCount val="1"/>
                <c:pt idx="0">
                  <c:v>Payments</c:v>
                </c:pt>
              </c:strCache>
            </c:strRef>
          </c:tx>
          <c:spPr>
            <a:solidFill>
              <a:schemeClr val="tx1"/>
            </a:solidFill>
            <a:ln>
              <a:noFill/>
            </a:ln>
            <a:effectLst>
              <a:innerShdw blurRad="114300">
                <a:schemeClr val="accent2"/>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'Call Centre_Reason'!$A$5:$A$9</c:f>
              <c:strCache>
                <c:ptCount val="4"/>
                <c:pt idx="0">
                  <c:v>Baltimore/MD</c:v>
                </c:pt>
                <c:pt idx="1">
                  <c:v>Chicago/IL</c:v>
                </c:pt>
                <c:pt idx="2">
                  <c:v>Denver/CO</c:v>
                </c:pt>
                <c:pt idx="3">
                  <c:v>Los Angeles/CA</c:v>
                </c:pt>
              </c:strCache>
            </c:strRef>
          </c:cat>
          <c:val>
            <c:numRef>
              <c:f>'Call Centre_Reason'!$C$5:$C$9</c:f>
              <c:numCache>
                <c:formatCode>0.00%</c:formatCode>
                <c:ptCount val="4"/>
                <c:pt idx="0">
                  <c:v>4.7782398834279469E-2</c:v>
                </c:pt>
                <c:pt idx="1">
                  <c:v>2.410370055553869E-2</c:v>
                </c:pt>
                <c:pt idx="2">
                  <c:v>1.1808991833884824E-2</c:v>
                </c:pt>
                <c:pt idx="3">
                  <c:v>6.0471752527245681E-2</c:v>
                </c:pt>
              </c:numCache>
            </c:numRef>
          </c:val>
        </c:ser>
        <c:ser>
          <c:idx val="2"/>
          <c:order val="2"/>
          <c:tx>
            <c:strRef>
              <c:f>'Call Centre_Reason'!$D$3:$D$4</c:f>
              <c:strCache>
                <c:ptCount val="1"/>
                <c:pt idx="0">
                  <c:v>Service Outage</c:v>
                </c:pt>
              </c:strCache>
            </c:strRef>
          </c:tx>
          <c:spPr>
            <a:solidFill>
              <a:srgbClr val="7030A0"/>
            </a:solidFill>
            <a:ln>
              <a:noFill/>
            </a:ln>
            <a:effectLst>
              <a:innerShdw blurRad="114300">
                <a:schemeClr val="accent3"/>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'Call Centre_Reason'!$A$5:$A$9</c:f>
              <c:strCache>
                <c:ptCount val="4"/>
                <c:pt idx="0">
                  <c:v>Baltimore/MD</c:v>
                </c:pt>
                <c:pt idx="1">
                  <c:v>Chicago/IL</c:v>
                </c:pt>
                <c:pt idx="2">
                  <c:v>Denver/CO</c:v>
                </c:pt>
                <c:pt idx="3">
                  <c:v>Los Angeles/CA</c:v>
                </c:pt>
              </c:strCache>
            </c:strRef>
          </c:cat>
          <c:val>
            <c:numRef>
              <c:f>'Call Centre_Reason'!$D$5:$D$9</c:f>
              <c:numCache>
                <c:formatCode>0.00%</c:formatCode>
                <c:ptCount val="4"/>
                <c:pt idx="0">
                  <c:v>4.8268115722048512E-2</c:v>
                </c:pt>
                <c:pt idx="1">
                  <c:v>2.3375125223885129E-2</c:v>
                </c:pt>
                <c:pt idx="2">
                  <c:v>1.2416137943596126E-2</c:v>
                </c:pt>
                <c:pt idx="3">
                  <c:v>5.9530676057193165E-2</c:v>
                </c:pt>
              </c:numCache>
            </c:numRef>
          </c:val>
        </c:ser>
        <c:dLbls>
          <c:dLblPos val="outEnd"/>
          <c:showLegendKey val="0"/>
          <c:showVal val="1"/>
          <c:showCatName val="0"/>
          <c:showSerName val="0"/>
          <c:showPercent val="0"/>
          <c:showBubbleSize val="0"/>
        </c:dLbls>
        <c:gapWidth val="227"/>
        <c:overlap val="-48"/>
        <c:axId val="2076302752"/>
        <c:axId val="2076298944"/>
      </c:barChart>
      <c:catAx>
        <c:axId val="2076302752"/>
        <c:scaling>
          <c:orientation val="minMax"/>
        </c:scaling>
        <c:delete val="0"/>
        <c:axPos val="l"/>
        <c:title>
          <c:tx>
            <c:rich>
              <a:bodyPr rot="-5400000" spcFirstLastPara="1" vertOverflow="ellipsis" vert="horz" wrap="square" anchor="ctr" anchorCtr="1"/>
              <a:lstStyle/>
              <a:p>
                <a:pPr>
                  <a:defRPr sz="1200" b="1" i="0" u="none" strike="noStrike" kern="1200" baseline="0">
                    <a:solidFill>
                      <a:srgbClr val="DD462F"/>
                    </a:solidFill>
                    <a:latin typeface="+mn-lt"/>
                    <a:ea typeface="+mn-ea"/>
                    <a:cs typeface="+mn-cs"/>
                  </a:defRPr>
                </a:pPr>
                <a:r>
                  <a:rPr lang="en-US" sz="1200">
                    <a:solidFill>
                      <a:srgbClr val="DD462F"/>
                    </a:solidFill>
                  </a:rPr>
                  <a:t>Service</a:t>
                </a:r>
                <a:r>
                  <a:rPr lang="en-US" sz="1200" baseline="0">
                    <a:solidFill>
                      <a:srgbClr val="DD462F"/>
                    </a:solidFill>
                  </a:rPr>
                  <a:t> Centre</a:t>
                </a:r>
                <a:endParaRPr lang="en-US" sz="1200">
                  <a:solidFill>
                    <a:srgbClr val="DD462F"/>
                  </a:solidFill>
                </a:endParaRPr>
              </a:p>
            </c:rich>
          </c:tx>
          <c:layout/>
          <c:overlay val="0"/>
          <c:spPr>
            <a:noFill/>
            <a:ln>
              <a:noFill/>
            </a:ln>
            <a:effectLst/>
          </c:spPr>
          <c:txPr>
            <a:bodyPr rot="-5400000" spcFirstLastPara="1" vertOverflow="ellipsis" vert="horz" wrap="square" anchor="ctr" anchorCtr="1"/>
            <a:lstStyle/>
            <a:p>
              <a:pPr>
                <a:defRPr sz="1200" b="1" i="0" u="none" strike="noStrike" kern="1200" baseline="0">
                  <a:solidFill>
                    <a:srgbClr val="DD462F"/>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2076298944"/>
        <c:crosses val="autoZero"/>
        <c:auto val="1"/>
        <c:lblAlgn val="ctr"/>
        <c:lblOffset val="100"/>
        <c:noMultiLvlLbl val="0"/>
      </c:catAx>
      <c:valAx>
        <c:axId val="2076298944"/>
        <c:scaling>
          <c:orientation val="minMax"/>
        </c:scaling>
        <c:delete val="0"/>
        <c:axPos val="b"/>
        <c:title>
          <c:tx>
            <c:rich>
              <a:bodyPr rot="0" spcFirstLastPara="1" vertOverflow="ellipsis" vert="horz" wrap="square" anchor="ctr" anchorCtr="1"/>
              <a:lstStyle/>
              <a:p>
                <a:pPr>
                  <a:defRPr sz="1200" b="1" i="0" u="none" strike="noStrike" kern="1200" baseline="0">
                    <a:solidFill>
                      <a:srgbClr val="DD462F"/>
                    </a:solidFill>
                    <a:latin typeface="+mn-lt"/>
                    <a:ea typeface="+mn-ea"/>
                    <a:cs typeface="+mn-cs"/>
                  </a:defRPr>
                </a:pPr>
                <a:r>
                  <a:rPr lang="en-US" sz="1200" dirty="0" smtClean="0">
                    <a:solidFill>
                      <a:srgbClr val="DD462F"/>
                    </a:solidFill>
                  </a:rPr>
                  <a:t>Reason</a:t>
                </a:r>
                <a:endParaRPr lang="en-US" sz="1200" dirty="0">
                  <a:solidFill>
                    <a:srgbClr val="DD462F"/>
                  </a:solidFill>
                </a:endParaRPr>
              </a:p>
            </c:rich>
          </c:tx>
          <c:layout/>
          <c:overlay val="0"/>
          <c:spPr>
            <a:noFill/>
            <a:ln>
              <a:noFill/>
            </a:ln>
            <a:effectLst/>
          </c:spPr>
          <c:txPr>
            <a:bodyPr rot="0" spcFirstLastPara="1" vertOverflow="ellipsis" vert="horz" wrap="square" anchor="ctr" anchorCtr="1"/>
            <a:lstStyle/>
            <a:p>
              <a:pPr>
                <a:defRPr sz="1200" b="1" i="0" u="none" strike="noStrike" kern="1200" baseline="0">
                  <a:solidFill>
                    <a:srgbClr val="DD462F"/>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2076302752"/>
        <c:crosses val="autoZero"/>
        <c:crossBetween val="between"/>
      </c:valAx>
      <c:spPr>
        <a:solidFill>
          <a:schemeClr val="accent1">
            <a:lumMod val="20000"/>
            <a:lumOff val="80000"/>
          </a:schemeClr>
        </a:solidFill>
        <a:ln>
          <a:noFill/>
        </a:ln>
        <a:effectLst/>
      </c:spPr>
    </c:plotArea>
    <c:legend>
      <c:legendPos val="r"/>
      <c:layout/>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tx2">
        <a:lumMod val="20000"/>
        <a:lumOff val="80000"/>
      </a:schemeClr>
    </a:soli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Lst>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[Call_Center_data (Autosaved).xlsm]Call duration!PivotTable1</c:name>
    <c:fmtId val="21"/>
  </c:pivotSource>
  <c:chart>
    <c:title>
      <c:tx>
        <c:rich>
          <a:bodyPr rot="0" spcFirstLastPara="1" vertOverflow="ellipsis" vert="horz" wrap="square" anchor="ctr" anchorCtr="1"/>
          <a:lstStyle/>
          <a:p>
            <a:pPr>
              <a:defRPr sz="1800" b="1" i="0" u="none" strike="noStrike" kern="1200" cap="all" spc="100" normalizeH="0" baseline="0">
                <a:solidFill>
                  <a:schemeClr val="lt1"/>
                </a:solidFill>
                <a:latin typeface="+mn-lt"/>
                <a:ea typeface="+mn-ea"/>
                <a:cs typeface="+mn-cs"/>
              </a:defRPr>
            </a:pPr>
            <a:r>
              <a:rPr lang="en-US" sz="1800" dirty="0"/>
              <a:t>Denver Centre's Customer Feedback</a:t>
            </a:r>
          </a:p>
        </c:rich>
      </c:tx>
      <c:layout>
        <c:manualLayout>
          <c:xMode val="edge"/>
          <c:yMode val="edge"/>
          <c:x val="0.15689889503471779"/>
          <c:y val="3.3795727824642373E-2"/>
        </c:manualLayout>
      </c:layout>
      <c:overlay val="0"/>
      <c:spPr>
        <a:noFill/>
        <a:ln>
          <a:noFill/>
        </a:ln>
        <a:effectLst/>
      </c:spPr>
      <c:txPr>
        <a:bodyPr rot="0" spcFirstLastPara="1" vertOverflow="ellipsis" vert="horz" wrap="square" anchor="ctr" anchorCtr="1"/>
        <a:lstStyle/>
        <a:p>
          <a:pPr>
            <a:defRPr sz="1800" b="1" i="0" u="none" strike="noStrike" kern="1200" cap="all" spc="100" normalizeH="0" baseline="0">
              <a:solidFill>
                <a:schemeClr val="lt1"/>
              </a:solidFill>
              <a:latin typeface="+mn-lt"/>
              <a:ea typeface="+mn-ea"/>
              <a:cs typeface="+mn-cs"/>
            </a:defRPr>
          </a:pPr>
          <a:endParaRPr lang="en-US"/>
        </a:p>
      </c:txPr>
    </c:title>
    <c:autoTitleDeleted val="0"/>
    <c:pivotFmts>
      <c:pivotFmt>
        <c:idx val="0"/>
      </c:pivotFmt>
      <c:pivotFmt>
        <c:idx val="1"/>
      </c:pivotFmt>
      <c:pivotFmt>
        <c:idx val="2"/>
      </c:pivotFmt>
      <c:pivotFmt>
        <c:idx val="3"/>
        <c:spPr>
          <a:solidFill>
            <a:schemeClr val="lt1"/>
          </a:solidFill>
          <a:ln w="19050">
            <a:solidFill>
              <a:schemeClr val="accent5"/>
            </a:solidFill>
          </a:ln>
          <a:effectLst/>
        </c:spPr>
        <c:marker>
          <c:symbol val="circle"/>
          <c:size val="5"/>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lt1"/>
          </a:solidFill>
          <a:ln w="19050">
            <a:solidFill>
              <a:schemeClr val="accent5"/>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lt1"/>
          </a:solidFill>
          <a:ln w="19050">
            <a:solidFill>
              <a:schemeClr val="accent5"/>
            </a:solidFill>
          </a:ln>
          <a:effectLst/>
        </c:spPr>
      </c:pivotFmt>
      <c:pivotFmt>
        <c:idx val="6"/>
        <c:spPr>
          <a:solidFill>
            <a:schemeClr val="lt1"/>
          </a:solidFill>
          <a:ln w="19050">
            <a:solidFill>
              <a:schemeClr val="accent5"/>
            </a:solidFill>
          </a:ln>
          <a:effectLst/>
        </c:spPr>
      </c:pivotFmt>
      <c:pivotFmt>
        <c:idx val="7"/>
        <c:spPr>
          <a:solidFill>
            <a:schemeClr val="lt1"/>
          </a:solidFill>
          <a:ln w="19050">
            <a:solidFill>
              <a:schemeClr val="accent5"/>
            </a:solidFill>
          </a:ln>
          <a:effectLst/>
        </c:spPr>
      </c:pivotFmt>
      <c:pivotFmt>
        <c:idx val="8"/>
        <c:spPr>
          <a:solidFill>
            <a:schemeClr val="lt1"/>
          </a:solidFill>
          <a:ln w="19050">
            <a:solidFill>
              <a:schemeClr val="accent5"/>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lt1"/>
          </a:solidFill>
          <a:ln w="19050">
            <a:solidFill>
              <a:schemeClr val="accent5"/>
            </a:solidFill>
          </a:ln>
          <a:effectLst/>
        </c:spPr>
      </c:pivotFmt>
      <c:pivotFmt>
        <c:idx val="10"/>
        <c:spPr>
          <a:solidFill>
            <a:schemeClr val="lt1"/>
          </a:solidFill>
          <a:ln w="19050">
            <a:solidFill>
              <a:schemeClr val="accent5"/>
            </a:solidFill>
          </a:ln>
          <a:effectLst/>
        </c:spPr>
      </c:pivotFmt>
      <c:pivotFmt>
        <c:idx val="11"/>
        <c:spPr>
          <a:solidFill>
            <a:schemeClr val="lt1"/>
          </a:solidFill>
          <a:ln w="19050">
            <a:solidFill>
              <a:schemeClr val="accent5"/>
            </a:solidFill>
          </a:ln>
          <a:effectLst/>
        </c:spPr>
      </c:pivotFmt>
    </c:pivotFmts>
    <c:plotArea>
      <c:layout/>
      <c:pieChart>
        <c:varyColors val="1"/>
        <c:ser>
          <c:idx val="0"/>
          <c:order val="0"/>
          <c:tx>
            <c:strRef>
              <c:f>'Call duration'!$B$17</c:f>
              <c:strCache>
                <c:ptCount val="1"/>
                <c:pt idx="0">
                  <c:v>Total</c:v>
                </c:pt>
              </c:strCache>
            </c:strRef>
          </c:tx>
          <c:spPr>
            <a:solidFill>
              <a:schemeClr val="lt1"/>
            </a:solidFill>
            <a:ln w="19050">
              <a:solidFill>
                <a:schemeClr val="accent5"/>
              </a:solidFill>
            </a:ln>
            <a:effectLst/>
          </c:spPr>
          <c:dPt>
            <c:idx val="0"/>
            <c:bubble3D val="0"/>
            <c:spPr>
              <a:solidFill>
                <a:schemeClr val="lt1"/>
              </a:solidFill>
              <a:ln w="19050">
                <a:solidFill>
                  <a:schemeClr val="accent5"/>
                </a:solidFill>
              </a:ln>
              <a:effectLst/>
            </c:spPr>
          </c:dPt>
          <c:dPt>
            <c:idx val="1"/>
            <c:bubble3D val="0"/>
            <c:spPr>
              <a:solidFill>
                <a:schemeClr val="lt1"/>
              </a:solidFill>
              <a:ln w="19050">
                <a:solidFill>
                  <a:schemeClr val="accent5"/>
                </a:solidFill>
              </a:ln>
              <a:effectLst/>
            </c:spPr>
          </c:dPt>
          <c:dPt>
            <c:idx val="2"/>
            <c:bubble3D val="0"/>
            <c:spPr>
              <a:solidFill>
                <a:schemeClr val="lt1"/>
              </a:solidFill>
              <a:ln w="19050">
                <a:solidFill>
                  <a:schemeClr val="accent5"/>
                </a:solidFill>
              </a:ln>
              <a:effectLst/>
            </c:spPr>
          </c:dPt>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C00000"/>
                    </a:solidFill>
                    <a:latin typeface="+mn-lt"/>
                    <a:ea typeface="+mn-ea"/>
                    <a:cs typeface="+mn-cs"/>
                  </a:defRPr>
                </a:pPr>
                <a:endParaRPr lang="en-US"/>
              </a:p>
            </c:txPr>
            <c:dLblPos val="inEnd"/>
            <c:showLegendKey val="0"/>
            <c:showVal val="1"/>
            <c:showCatName val="1"/>
            <c:showSerName val="0"/>
            <c:showPercent val="1"/>
            <c:showBubbleSize val="0"/>
            <c:showLeaderLines val="1"/>
            <c:leaderLines>
              <c:spPr>
                <a:ln w="9525">
                  <a:solidFill>
                    <a:schemeClr val="accent5">
                      <a:lumMod val="60000"/>
                      <a:lumOff val="40000"/>
                    </a:schemeClr>
                  </a:solidFill>
                </a:ln>
                <a:effectLst/>
              </c:spPr>
            </c:leaderLines>
            <c:extLst>
              <c:ext xmlns:c15="http://schemas.microsoft.com/office/drawing/2012/chart" uri="{CE6537A1-D6FC-4f65-9D91-7224C49458BB}">
                <c15:layout/>
              </c:ext>
            </c:extLst>
          </c:dLbls>
          <c:cat>
            <c:strRef>
              <c:f>'Call duration'!$A$18:$A$21</c:f>
              <c:strCache>
                <c:ptCount val="3"/>
                <c:pt idx="0">
                  <c:v>Negative</c:v>
                </c:pt>
                <c:pt idx="1">
                  <c:v>Neutral</c:v>
                </c:pt>
                <c:pt idx="2">
                  <c:v>Positive</c:v>
                </c:pt>
              </c:strCache>
            </c:strRef>
          </c:cat>
          <c:val>
            <c:numRef>
              <c:f>'Call duration'!$B$18:$B$21</c:f>
              <c:numCache>
                <c:formatCode>0.00%</c:formatCode>
                <c:ptCount val="3"/>
                <c:pt idx="0">
                  <c:v>0.50576368876080691</c:v>
                </c:pt>
                <c:pt idx="1">
                  <c:v>0.28818443804034583</c:v>
                </c:pt>
                <c:pt idx="2">
                  <c:v>0.20605187319884727</c:v>
                </c:pt>
              </c:numCache>
            </c:numRef>
          </c:val>
        </c:ser>
        <c:dLbls>
          <c:dLblPos val="inEnd"/>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chart>
  <c:spPr>
    <a:solidFill>
      <a:schemeClr val="accent2"/>
    </a:solidFill>
    <a:ln w="9525" cap="flat" cmpd="sng" algn="ctr">
      <a:solidFill>
        <a:schemeClr val="accent5"/>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pivotOptions>
    </c:ext>
  </c:extLst>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[Call_Center_data (Autosaved).xlsm]Call Centre_Reason!PivotTable1</c:name>
    <c:fmtId val="24"/>
  </c:pivotSource>
  <c:chart>
    <c:title>
      <c:tx>
        <c:rich>
          <a:bodyPr rot="0" spcFirstLastPara="1" vertOverflow="ellipsis" vert="horz" wrap="square" anchor="ctr" anchorCtr="1"/>
          <a:lstStyle/>
          <a:p>
            <a:pPr>
              <a:defRPr sz="1400" b="1" i="0" u="sng" strike="noStrike" kern="1200" spc="0" baseline="0">
                <a:solidFill>
                  <a:srgbClr val="DD462F"/>
                </a:solidFill>
                <a:latin typeface="+mn-lt"/>
                <a:ea typeface="+mn-ea"/>
                <a:cs typeface="+mn-cs"/>
              </a:defRPr>
            </a:pPr>
            <a:r>
              <a:rPr lang="en-US" u="sng" dirty="0" smtClean="0">
                <a:solidFill>
                  <a:srgbClr val="DD462F"/>
                </a:solidFill>
              </a:rPr>
              <a:t>Channel </a:t>
            </a:r>
            <a:r>
              <a:rPr lang="en-US" u="sng" dirty="0">
                <a:solidFill>
                  <a:srgbClr val="DD462F"/>
                </a:solidFill>
              </a:rPr>
              <a:t>With Reason</a:t>
            </a:r>
          </a:p>
        </c:rich>
      </c:tx>
      <c:layout>
        <c:manualLayout>
          <c:xMode val="edge"/>
          <c:yMode val="edge"/>
          <c:x val="0.24050936329588016"/>
          <c:y val="1.8285720867751043E-2"/>
        </c:manualLayout>
      </c:layout>
      <c:overlay val="0"/>
      <c:spPr>
        <a:noFill/>
        <a:ln>
          <a:noFill/>
        </a:ln>
        <a:effectLst/>
      </c:spPr>
      <c:txPr>
        <a:bodyPr rot="0" spcFirstLastPara="1" vertOverflow="ellipsis" vert="horz" wrap="square" anchor="ctr" anchorCtr="1"/>
        <a:lstStyle/>
        <a:p>
          <a:pPr>
            <a:defRPr sz="1400" b="1" i="0" u="sng" strike="noStrike" kern="1200" spc="0" baseline="0">
              <a:solidFill>
                <a:srgbClr val="DD462F"/>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pivotFmt>
      <c:pivotFmt>
        <c:idx val="4"/>
        <c:spPr>
          <a:solidFill>
            <a:schemeClr val="accent1"/>
          </a:solidFill>
          <a:ln>
            <a:noFill/>
          </a:ln>
          <a:effectLst/>
        </c:spPr>
        <c:marker>
          <c:symbol val="none"/>
        </c:marker>
      </c:pivotFmt>
      <c:pivotFmt>
        <c:idx val="5"/>
        <c:spPr>
          <a:solidFill>
            <a:schemeClr val="accent1"/>
          </a:solidFill>
          <a:ln>
            <a:noFill/>
          </a:ln>
          <a:effectLst/>
        </c:spPr>
        <c:marker>
          <c:symbol val="none"/>
        </c:marker>
      </c:pivotFmt>
      <c:pivotFmt>
        <c:idx val="6"/>
        <c:spPr>
          <a:solidFill>
            <a:schemeClr val="accent1"/>
          </a:solidFill>
          <a:ln>
            <a:noFill/>
          </a:ln>
          <a:effectLst/>
        </c:spPr>
        <c:marker>
          <c:symbol val="none"/>
        </c:marker>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'Call Centre_Reason'!$B$15:$B$16</c:f>
              <c:strCache>
                <c:ptCount val="1"/>
                <c:pt idx="0">
                  <c:v>Billing Question</c:v>
                </c:pt>
              </c:strCache>
            </c:strRef>
          </c:tx>
          <c:spPr>
            <a:solidFill>
              <a:srgbClr val="7030A0"/>
            </a:solidFill>
            <a:ln>
              <a:noFill/>
            </a:ln>
            <a:effectLst/>
          </c:spPr>
          <c:invertIfNegative val="0"/>
          <c:dLbls>
            <c:spPr>
              <a:noFill/>
              <a:ln>
                <a:noFill/>
              </a:ln>
              <a:effectLst/>
            </c:spPr>
            <c:txPr>
              <a:bodyPr rot="0" spcFirstLastPara="1" vertOverflow="ellipsis" vert="horz" wrap="square" anchor="ctr" anchorCtr="1"/>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'Call Centre_Reason'!$A$17:$A$21</c:f>
              <c:strCache>
                <c:ptCount val="4"/>
                <c:pt idx="0">
                  <c:v>Call-Center</c:v>
                </c:pt>
                <c:pt idx="1">
                  <c:v>Chatbot</c:v>
                </c:pt>
                <c:pt idx="2">
                  <c:v>Email</c:v>
                </c:pt>
                <c:pt idx="3">
                  <c:v>Web</c:v>
                </c:pt>
              </c:strCache>
            </c:strRef>
          </c:cat>
          <c:val>
            <c:numRef>
              <c:f>'Call Centre_Reason'!$B$17:$B$21</c:f>
              <c:numCache>
                <c:formatCode>0.00%</c:formatCode>
                <c:ptCount val="4"/>
                <c:pt idx="0">
                  <c:v>0.17880452930997845</c:v>
                </c:pt>
                <c:pt idx="1">
                  <c:v>0.17913845967031966</c:v>
                </c:pt>
                <c:pt idx="2">
                  <c:v>0.17913845967031966</c:v>
                </c:pt>
                <c:pt idx="3">
                  <c:v>0.17516165265171063</c:v>
                </c:pt>
              </c:numCache>
            </c:numRef>
          </c:val>
        </c:ser>
        <c:ser>
          <c:idx val="1"/>
          <c:order val="1"/>
          <c:tx>
            <c:strRef>
              <c:f>'Call Centre_Reason'!$C$15:$C$16</c:f>
              <c:strCache>
                <c:ptCount val="1"/>
                <c:pt idx="0">
                  <c:v>Payments</c:v>
                </c:pt>
              </c:strCache>
            </c:strRef>
          </c:tx>
          <c:spPr>
            <a:solidFill>
              <a:schemeClr val="accent5"/>
            </a:solidFill>
            <a:ln>
              <a:noFill/>
            </a:ln>
            <a:effectLst/>
          </c:spPr>
          <c:invertIfNegative val="0"/>
          <c:dLbls>
            <c:dLbl>
              <c:idx val="0"/>
              <c:layout>
                <c:manualLayout>
                  <c:x val="5.7647414836590007E-2"/>
                  <c:y val="-1.0283371666558077E-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anchor="ctr" anchorCtr="1"/>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'Call Centre_Reason'!$A$17:$A$21</c:f>
              <c:strCache>
                <c:ptCount val="4"/>
                <c:pt idx="0">
                  <c:v>Call-Center</c:v>
                </c:pt>
                <c:pt idx="1">
                  <c:v>Chatbot</c:v>
                </c:pt>
                <c:pt idx="2">
                  <c:v>Email</c:v>
                </c:pt>
                <c:pt idx="3">
                  <c:v>Web</c:v>
                </c:pt>
              </c:strCache>
            </c:strRef>
          </c:cat>
          <c:val>
            <c:numRef>
              <c:f>'Call Centre_Reason'!$C$17:$C$21</c:f>
              <c:numCache>
                <c:formatCode>0.00%</c:formatCode>
                <c:ptCount val="4"/>
                <c:pt idx="0">
                  <c:v>0.14416684375094865</c:v>
                </c:pt>
                <c:pt idx="1">
                  <c:v>0</c:v>
                </c:pt>
                <c:pt idx="2">
                  <c:v>0</c:v>
                </c:pt>
                <c:pt idx="3">
                  <c:v>0</c:v>
                </c:pt>
              </c:numCache>
            </c:numRef>
          </c:val>
        </c:ser>
        <c:ser>
          <c:idx val="2"/>
          <c:order val="2"/>
          <c:tx>
            <c:strRef>
              <c:f>'Call Centre_Reason'!$D$15:$D$16</c:f>
              <c:strCache>
                <c:ptCount val="1"/>
                <c:pt idx="0">
                  <c:v>Service Outage</c:v>
                </c:pt>
              </c:strCache>
            </c:strRef>
          </c:tx>
          <c:spPr>
            <a:solidFill>
              <a:srgbClr val="FFC000"/>
            </a:solidFill>
            <a:ln>
              <a:noFill/>
            </a:ln>
            <a:effectLst/>
          </c:spPr>
          <c:invertIfNegative val="0"/>
          <c:dLbls>
            <c:spPr>
              <a:noFill/>
              <a:ln>
                <a:noFill/>
              </a:ln>
              <a:effectLst/>
            </c:spPr>
            <c:txPr>
              <a:bodyPr rot="0" spcFirstLastPara="1" vertOverflow="ellipsis" vert="horz" wrap="square" anchor="ctr" anchorCtr="1"/>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'Call Centre_Reason'!$A$17:$A$21</c:f>
              <c:strCache>
                <c:ptCount val="4"/>
                <c:pt idx="0">
                  <c:v>Call-Center</c:v>
                </c:pt>
                <c:pt idx="1">
                  <c:v>Chatbot</c:v>
                </c:pt>
                <c:pt idx="2">
                  <c:v>Email</c:v>
                </c:pt>
                <c:pt idx="3">
                  <c:v>Web</c:v>
                </c:pt>
              </c:strCache>
            </c:strRef>
          </c:cat>
          <c:val>
            <c:numRef>
              <c:f>'Call Centre_Reason'!$D$17:$D$21</c:f>
              <c:numCache>
                <c:formatCode>0.00%</c:formatCode>
                <c:ptCount val="4"/>
                <c:pt idx="0">
                  <c:v>0</c:v>
                </c:pt>
                <c:pt idx="1">
                  <c:v>7.1491454418505809E-2</c:v>
                </c:pt>
                <c:pt idx="2">
                  <c:v>4.7630612306851644E-2</c:v>
                </c:pt>
                <c:pt idx="3">
                  <c:v>2.4467988221365471E-2</c:v>
                </c:pt>
              </c:numCache>
            </c:numRef>
          </c:val>
        </c:ser>
        <c:dLbls>
          <c:dLblPos val="outEnd"/>
          <c:showLegendKey val="0"/>
          <c:showVal val="1"/>
          <c:showCatName val="0"/>
          <c:showSerName val="0"/>
          <c:showPercent val="0"/>
          <c:showBubbleSize val="0"/>
        </c:dLbls>
        <c:gapWidth val="219"/>
        <c:overlap val="-27"/>
        <c:axId val="2076299488"/>
        <c:axId val="2076303840"/>
      </c:barChart>
      <c:catAx>
        <c:axId val="2076299488"/>
        <c:scaling>
          <c:orientation val="minMax"/>
        </c:scaling>
        <c:delete val="0"/>
        <c:axPos val="b"/>
        <c:title>
          <c:tx>
            <c:rich>
              <a:bodyPr rot="0" spcFirstLastPara="1" vertOverflow="ellipsis" vert="horz" wrap="square" anchor="ctr" anchorCtr="1"/>
              <a:lstStyle/>
              <a:p>
                <a:pPr>
                  <a:defRPr sz="1400" b="1" i="0" u="none" strike="noStrike" kern="1200" baseline="0">
                    <a:solidFill>
                      <a:srgbClr val="DD462F"/>
                    </a:solidFill>
                    <a:latin typeface="+mn-lt"/>
                    <a:ea typeface="+mn-ea"/>
                    <a:cs typeface="+mn-cs"/>
                  </a:defRPr>
                </a:pPr>
                <a:r>
                  <a:rPr lang="en-US" sz="1400">
                    <a:solidFill>
                      <a:srgbClr val="DD462F"/>
                    </a:solidFill>
                  </a:rPr>
                  <a:t>Channel</a:t>
                </a:r>
              </a:p>
            </c:rich>
          </c:tx>
          <c:layout/>
          <c:overlay val="0"/>
          <c:spPr>
            <a:noFill/>
            <a:ln>
              <a:noFill/>
            </a:ln>
            <a:effectLst/>
          </c:spPr>
          <c:txPr>
            <a:bodyPr rot="0" spcFirstLastPara="1" vertOverflow="ellipsis" vert="horz" wrap="square" anchor="ctr" anchorCtr="1"/>
            <a:lstStyle/>
            <a:p>
              <a:pPr>
                <a:defRPr sz="1400" b="1" i="0" u="none" strike="noStrike" kern="1200" baseline="0">
                  <a:solidFill>
                    <a:srgbClr val="DD462F"/>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rgbClr val="C00000"/>
                </a:solidFill>
                <a:latin typeface="+mn-lt"/>
                <a:ea typeface="+mn-ea"/>
                <a:cs typeface="+mn-cs"/>
              </a:defRPr>
            </a:pPr>
            <a:endParaRPr lang="en-US"/>
          </a:p>
        </c:txPr>
        <c:crossAx val="2076303840"/>
        <c:crosses val="autoZero"/>
        <c:auto val="1"/>
        <c:lblAlgn val="ctr"/>
        <c:lblOffset val="100"/>
        <c:noMultiLvlLbl val="0"/>
      </c:catAx>
      <c:valAx>
        <c:axId val="2076303840"/>
        <c:scaling>
          <c:orientation val="minMax"/>
        </c:scaling>
        <c:delete val="0"/>
        <c:axPos val="l"/>
        <c:majorGridlines>
          <c:spPr>
            <a:ln w="9525" cap="flat" cmpd="sng" algn="ctr">
              <a:solidFill>
                <a:schemeClr val="accent2"/>
              </a:solidFill>
              <a:round/>
            </a:ln>
            <a:effectLst/>
          </c:spPr>
        </c:majorGridlines>
        <c:title>
          <c:tx>
            <c:rich>
              <a:bodyPr rot="-5400000" spcFirstLastPara="1" vertOverflow="ellipsis" vert="horz" wrap="square" anchor="ctr" anchorCtr="1"/>
              <a:lstStyle/>
              <a:p>
                <a:pPr>
                  <a:defRPr sz="1400" b="1" i="0" u="none" strike="noStrike" kern="1200" baseline="0">
                    <a:solidFill>
                      <a:srgbClr val="DD462F"/>
                    </a:solidFill>
                    <a:latin typeface="+mn-lt"/>
                    <a:ea typeface="+mn-ea"/>
                    <a:cs typeface="+mn-cs"/>
                  </a:defRPr>
                </a:pPr>
                <a:r>
                  <a:rPr lang="en-US" sz="1400">
                    <a:solidFill>
                      <a:srgbClr val="DD462F"/>
                    </a:solidFill>
                  </a:rPr>
                  <a:t>Reason </a:t>
                </a:r>
              </a:p>
            </c:rich>
          </c:tx>
          <c:layout/>
          <c:overlay val="0"/>
          <c:spPr>
            <a:noFill/>
            <a:ln>
              <a:noFill/>
            </a:ln>
            <a:effectLst/>
          </c:spPr>
          <c:txPr>
            <a:bodyPr rot="-5400000" spcFirstLastPara="1" vertOverflow="ellipsis" vert="horz" wrap="square" anchor="ctr" anchorCtr="1"/>
            <a:lstStyle/>
            <a:p>
              <a:pPr>
                <a:defRPr sz="1400" b="1" i="0" u="none" strike="noStrike" kern="1200" baseline="0">
                  <a:solidFill>
                    <a:srgbClr val="DD462F"/>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2076299488"/>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lumMod val="95000"/>
      </a:schemeClr>
    </a:solidFill>
    <a:ln w="9525" cap="flat" cmpd="sng" algn="ctr">
      <a:solidFill>
        <a:schemeClr val="tx1">
          <a:lumMod val="15000"/>
          <a:lumOff val="85000"/>
        </a:schemeClr>
      </a:solidFill>
      <a:round/>
    </a:ln>
    <a:effectLst/>
  </c:spPr>
  <c:txPr>
    <a:bodyPr/>
    <a:lstStyle/>
    <a:p>
      <a:pPr>
        <a:defRPr b="1"/>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Lst>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[Call_Center_data (Autosaved).xlsm]Call duration &amp; Customer Servic!PivotTable3</c:name>
    <c:fmtId val="-1"/>
  </c:pivotSource>
  <c:chart>
    <c:title>
      <c:tx>
        <c:rich>
          <a:bodyPr rot="0" spcFirstLastPara="1" vertOverflow="ellipsis" vert="horz" wrap="square" anchor="ctr" anchorCtr="1"/>
          <a:lstStyle/>
          <a:p>
            <a:pPr>
              <a:defRPr sz="1400" b="1" i="0" u="sng" strike="noStrike" kern="1200" spc="0" baseline="0">
                <a:solidFill>
                  <a:srgbClr val="DD462F"/>
                </a:solidFill>
                <a:latin typeface="+mn-lt"/>
                <a:ea typeface="+mn-ea"/>
                <a:cs typeface="+mn-cs"/>
              </a:defRPr>
            </a:pPr>
            <a:r>
              <a:rPr lang="en-US" u="sng">
                <a:solidFill>
                  <a:srgbClr val="DD462F"/>
                </a:solidFill>
              </a:rPr>
              <a:t>Call Duration v/s Response Time</a:t>
            </a:r>
          </a:p>
        </c:rich>
      </c:tx>
      <c:layout>
        <c:manualLayout>
          <c:xMode val="edge"/>
          <c:yMode val="edge"/>
          <c:x val="0.23"/>
          <c:y val="3.2407407407407406E-2"/>
        </c:manualLayout>
      </c:layout>
      <c:overlay val="0"/>
      <c:spPr>
        <a:noFill/>
        <a:ln>
          <a:noFill/>
        </a:ln>
        <a:effectLst/>
      </c:spPr>
      <c:txPr>
        <a:bodyPr rot="0" spcFirstLastPara="1" vertOverflow="ellipsis" vert="horz" wrap="square" anchor="ctr" anchorCtr="1"/>
        <a:lstStyle/>
        <a:p>
          <a:pPr>
            <a:defRPr sz="1400" b="1" i="0" u="sng" strike="noStrike" kern="1200" spc="0" baseline="0">
              <a:solidFill>
                <a:srgbClr val="DD462F"/>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pivotFmt>
      <c:pivotFmt>
        <c:idx val="7"/>
        <c:spPr>
          <a:solidFill>
            <a:schemeClr val="accent1"/>
          </a:solidFill>
          <a:ln>
            <a:noFill/>
          </a:ln>
          <a:effectLst/>
        </c:spPr>
        <c:marker>
          <c:symbol val="none"/>
        </c:marker>
      </c:pivotFmt>
      <c:pivotFmt>
        <c:idx val="8"/>
        <c:spPr>
          <a:solidFill>
            <a:schemeClr val="accent1"/>
          </a:solidFill>
          <a:ln>
            <a:noFill/>
          </a:ln>
          <a:effectLst/>
        </c:spPr>
        <c:marker>
          <c:symbol val="none"/>
        </c:marker>
      </c:pivotFmt>
      <c:pivotFmt>
        <c:idx val="9"/>
        <c:spPr>
          <a:solidFill>
            <a:schemeClr val="accent1"/>
          </a:solidFill>
          <a:ln>
            <a:noFill/>
          </a:ln>
          <a:effectLst/>
        </c:spPr>
        <c:marker>
          <c:symbol val="none"/>
        </c:marker>
      </c:pivotFmt>
      <c:pivotFmt>
        <c:idx val="10"/>
        <c:spPr>
          <a:solidFill>
            <a:schemeClr val="accent1"/>
          </a:solidFill>
          <a:ln>
            <a:noFill/>
          </a:ln>
          <a:effectLst/>
        </c:spPr>
        <c:marker>
          <c:symbol val="none"/>
        </c:marker>
      </c:pivotFmt>
      <c:pivotFmt>
        <c:idx val="11"/>
        <c:spPr>
          <a:solidFill>
            <a:schemeClr val="accent1"/>
          </a:solidFill>
          <a:ln>
            <a:noFill/>
          </a:ln>
          <a:effectLst/>
        </c:spPr>
        <c:marker>
          <c:symbol val="none"/>
        </c:marker>
      </c:pivotFmt>
    </c:pivotFmts>
    <c:plotArea>
      <c:layout/>
      <c:barChart>
        <c:barDir val="col"/>
        <c:grouping val="clustered"/>
        <c:varyColors val="0"/>
        <c:ser>
          <c:idx val="0"/>
          <c:order val="0"/>
          <c:tx>
            <c:strRef>
              <c:f>'Call duration &amp; Customer Servic'!$B$4:$B$5</c:f>
              <c:strCache>
                <c:ptCount val="1"/>
                <c:pt idx="0">
                  <c:v>Above SLA</c:v>
                </c:pt>
              </c:strCache>
            </c:strRef>
          </c:tx>
          <c:spPr>
            <a:solidFill>
              <a:schemeClr val="accent1"/>
            </a:solidFill>
            <a:ln>
              <a:noFill/>
            </a:ln>
            <a:effectLst/>
          </c:spPr>
          <c:invertIfNegative val="0"/>
          <c:cat>
            <c:strRef>
              <c:f>'Call duration &amp; Customer Servic'!$A$6:$A$9</c:f>
              <c:strCache>
                <c:ptCount val="3"/>
                <c:pt idx="0">
                  <c:v>Average</c:v>
                </c:pt>
                <c:pt idx="1">
                  <c:v>High</c:v>
                </c:pt>
                <c:pt idx="2">
                  <c:v>Normal</c:v>
                </c:pt>
              </c:strCache>
            </c:strRef>
          </c:cat>
          <c:val>
            <c:numRef>
              <c:f>'Call duration &amp; Customer Servic'!$B$6:$B$9</c:f>
              <c:numCache>
                <c:formatCode>0.00%</c:formatCode>
                <c:ptCount val="3"/>
                <c:pt idx="0">
                  <c:v>4.5444886311890954E-2</c:v>
                </c:pt>
                <c:pt idx="1">
                  <c:v>4.6325248170972347E-2</c:v>
                </c:pt>
                <c:pt idx="2">
                  <c:v>3.4759114780972038E-2</c:v>
                </c:pt>
              </c:numCache>
            </c:numRef>
          </c:val>
        </c:ser>
        <c:ser>
          <c:idx val="1"/>
          <c:order val="1"/>
          <c:tx>
            <c:strRef>
              <c:f>'Call duration &amp; Customer Servic'!$C$4:$C$5</c:f>
              <c:strCache>
                <c:ptCount val="1"/>
                <c:pt idx="0">
                  <c:v>Below SLA</c:v>
                </c:pt>
              </c:strCache>
            </c:strRef>
          </c:tx>
          <c:spPr>
            <a:solidFill>
              <a:srgbClr val="FFC000"/>
            </a:solidFill>
            <a:ln>
              <a:noFill/>
            </a:ln>
            <a:effectLst/>
          </c:spPr>
          <c:invertIfNegative val="0"/>
          <c:cat>
            <c:strRef>
              <c:f>'Call duration &amp; Customer Servic'!$A$6:$A$9</c:f>
              <c:strCache>
                <c:ptCount val="3"/>
                <c:pt idx="0">
                  <c:v>Average</c:v>
                </c:pt>
                <c:pt idx="1">
                  <c:v>High</c:v>
                </c:pt>
                <c:pt idx="2">
                  <c:v>Normal</c:v>
                </c:pt>
              </c:strCache>
            </c:strRef>
          </c:cat>
          <c:val>
            <c:numRef>
              <c:f>'Call duration &amp; Customer Servic'!$C$6:$C$9</c:f>
              <c:numCache>
                <c:formatCode>0.00%</c:formatCode>
                <c:ptCount val="3"/>
                <c:pt idx="0">
                  <c:v>9.1891563704805557E-2</c:v>
                </c:pt>
                <c:pt idx="1">
                  <c:v>9.0009410764700523E-2</c:v>
                </c:pt>
                <c:pt idx="2">
                  <c:v>6.5450350626878359E-2</c:v>
                </c:pt>
              </c:numCache>
            </c:numRef>
          </c:val>
        </c:ser>
        <c:ser>
          <c:idx val="2"/>
          <c:order val="2"/>
          <c:tx>
            <c:strRef>
              <c:f>'Call duration &amp; Customer Servic'!$D$4:$D$5</c:f>
              <c:strCache>
                <c:ptCount val="1"/>
                <c:pt idx="0">
                  <c:v>Within SLA</c:v>
                </c:pt>
              </c:strCache>
            </c:strRef>
          </c:tx>
          <c:spPr>
            <a:solidFill>
              <a:srgbClr val="00B050"/>
            </a:solidFill>
            <a:ln>
              <a:noFill/>
            </a:ln>
            <a:effectLst/>
          </c:spPr>
          <c:invertIfNegative val="0"/>
          <c:cat>
            <c:strRef>
              <c:f>'Call duration &amp; Customer Servic'!$A$6:$A$9</c:f>
              <c:strCache>
                <c:ptCount val="3"/>
                <c:pt idx="0">
                  <c:v>Average</c:v>
                </c:pt>
                <c:pt idx="1">
                  <c:v>High</c:v>
                </c:pt>
                <c:pt idx="2">
                  <c:v>Normal</c:v>
                </c:pt>
              </c:strCache>
            </c:strRef>
          </c:cat>
          <c:val>
            <c:numRef>
              <c:f>'Call duration &amp; Customer Servic'!$D$6:$D$9</c:f>
              <c:numCache>
                <c:formatCode>0.00%</c:formatCode>
                <c:ptCount val="3"/>
                <c:pt idx="0">
                  <c:v>0.23241553079748642</c:v>
                </c:pt>
                <c:pt idx="1">
                  <c:v>0.22828693725144955</c:v>
                </c:pt>
                <c:pt idx="2">
                  <c:v>0.16541695759084424</c:v>
                </c:pt>
              </c:numCache>
            </c:numRef>
          </c:val>
        </c:ser>
        <c:dLbls>
          <c:showLegendKey val="0"/>
          <c:showVal val="0"/>
          <c:showCatName val="0"/>
          <c:showSerName val="0"/>
          <c:showPercent val="0"/>
          <c:showBubbleSize val="0"/>
        </c:dLbls>
        <c:gapWidth val="219"/>
        <c:overlap val="-27"/>
        <c:axId val="2076297856"/>
        <c:axId val="2076300032"/>
      </c:barChart>
      <c:catAx>
        <c:axId val="2076297856"/>
        <c:scaling>
          <c:orientation val="minMax"/>
        </c:scaling>
        <c:delete val="0"/>
        <c:axPos val="b"/>
        <c:title>
          <c:tx>
            <c:rich>
              <a:bodyPr rot="0" spcFirstLastPara="1" vertOverflow="ellipsis" vert="horz" wrap="square" anchor="ctr" anchorCtr="1"/>
              <a:lstStyle/>
              <a:p>
                <a:pPr>
                  <a:defRPr sz="1200" b="1" i="0" u="none" strike="noStrike" kern="1200" baseline="0">
                    <a:solidFill>
                      <a:srgbClr val="DD462F"/>
                    </a:solidFill>
                    <a:latin typeface="+mn-lt"/>
                    <a:ea typeface="+mn-ea"/>
                    <a:cs typeface="+mn-cs"/>
                  </a:defRPr>
                </a:pPr>
                <a:r>
                  <a:rPr lang="en-US" sz="1200" dirty="0" smtClean="0">
                    <a:solidFill>
                      <a:srgbClr val="DD462F"/>
                    </a:solidFill>
                  </a:rPr>
                  <a:t>Duration</a:t>
                </a:r>
                <a:endParaRPr lang="en-US" sz="1200" dirty="0">
                  <a:solidFill>
                    <a:srgbClr val="DD462F"/>
                  </a:solidFill>
                </a:endParaRPr>
              </a:p>
            </c:rich>
          </c:tx>
          <c:layout/>
          <c:overlay val="0"/>
          <c:spPr>
            <a:noFill/>
            <a:ln>
              <a:noFill/>
            </a:ln>
            <a:effectLst/>
          </c:spPr>
          <c:txPr>
            <a:bodyPr rot="0" spcFirstLastPara="1" vertOverflow="ellipsis" vert="horz" wrap="square" anchor="ctr" anchorCtr="1"/>
            <a:lstStyle/>
            <a:p>
              <a:pPr>
                <a:defRPr sz="1200" b="1" i="0" u="none" strike="noStrike" kern="1200" baseline="0">
                  <a:solidFill>
                    <a:srgbClr val="DD462F"/>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2076300032"/>
        <c:crosses val="autoZero"/>
        <c:auto val="1"/>
        <c:lblAlgn val="ctr"/>
        <c:lblOffset val="100"/>
        <c:noMultiLvlLbl val="0"/>
      </c:catAx>
      <c:valAx>
        <c:axId val="2076300032"/>
        <c:scaling>
          <c:orientation val="minMax"/>
        </c:scaling>
        <c:delete val="0"/>
        <c:axPos val="l"/>
        <c:majorGridlines>
          <c:spPr>
            <a:ln w="9525" cap="flat" cmpd="sng" algn="ctr">
              <a:solidFill>
                <a:srgbClr val="0070C0"/>
              </a:solidFill>
              <a:round/>
            </a:ln>
            <a:effectLst/>
          </c:spPr>
        </c:majorGridlines>
        <c:title>
          <c:tx>
            <c:rich>
              <a:bodyPr rot="-5400000" spcFirstLastPara="1" vertOverflow="ellipsis" vert="horz" wrap="square" anchor="ctr" anchorCtr="1"/>
              <a:lstStyle/>
              <a:p>
                <a:pPr>
                  <a:defRPr sz="1200" b="1" i="0" u="none" strike="noStrike" kern="1200" baseline="0">
                    <a:solidFill>
                      <a:srgbClr val="DD462F"/>
                    </a:solidFill>
                    <a:latin typeface="+mn-lt"/>
                    <a:ea typeface="+mn-ea"/>
                    <a:cs typeface="+mn-cs"/>
                  </a:defRPr>
                </a:pPr>
                <a:r>
                  <a:rPr lang="en-US" sz="1200" dirty="0" smtClean="0">
                    <a:solidFill>
                      <a:srgbClr val="DD462F"/>
                    </a:solidFill>
                  </a:rPr>
                  <a:t>Response</a:t>
                </a:r>
                <a:r>
                  <a:rPr lang="en-US" sz="1200" baseline="0" dirty="0" smtClean="0">
                    <a:solidFill>
                      <a:srgbClr val="DD462F"/>
                    </a:solidFill>
                  </a:rPr>
                  <a:t> Time</a:t>
                </a:r>
                <a:endParaRPr lang="en-US" sz="1200" dirty="0">
                  <a:solidFill>
                    <a:srgbClr val="DD462F"/>
                  </a:solidFill>
                </a:endParaRPr>
              </a:p>
            </c:rich>
          </c:tx>
          <c:layout/>
          <c:overlay val="0"/>
          <c:spPr>
            <a:noFill/>
            <a:ln>
              <a:noFill/>
            </a:ln>
            <a:effectLst/>
          </c:spPr>
          <c:txPr>
            <a:bodyPr rot="-5400000" spcFirstLastPara="1" vertOverflow="ellipsis" vert="horz" wrap="square" anchor="ctr" anchorCtr="1"/>
            <a:lstStyle/>
            <a:p>
              <a:pPr>
                <a:defRPr sz="1200" b="1" i="0" u="none" strike="noStrike" kern="1200" baseline="0">
                  <a:solidFill>
                    <a:srgbClr val="DD462F"/>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2076297856"/>
        <c:crosses val="autoZero"/>
        <c:crossBetween val="between"/>
      </c:valAx>
      <c:dTable>
        <c:showHorzBorder val="1"/>
        <c:showVertBorder val="1"/>
        <c:showOutline val="1"/>
        <c:showKeys val="1"/>
        <c:spPr>
          <a:noFill/>
          <a:ln w="9525" cap="flat" cmpd="sng" algn="ctr">
            <a:solidFill>
              <a:schemeClr val="accent1">
                <a:lumMod val="75000"/>
              </a:schemeClr>
            </a:solidFill>
            <a:round/>
          </a:ln>
          <a:effectLst/>
        </c:spPr>
        <c:txPr>
          <a:bodyPr rot="0" spcFirstLastPara="1" vertOverflow="ellipsis" vert="horz" wrap="square" anchor="ctr" anchorCtr="1"/>
          <a:lstStyle/>
          <a:p>
            <a:pPr rtl="0">
              <a:defRPr sz="900" b="1"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accent4">
        <a:lumMod val="40000"/>
        <a:lumOff val="60000"/>
      </a:schemeClr>
    </a:solidFill>
    <a:ln>
      <a:noFill/>
    </a:ln>
    <a:effectLst/>
  </c:spPr>
  <c:txPr>
    <a:bodyPr/>
    <a:lstStyle/>
    <a:p>
      <a:pPr>
        <a:defRPr b="1"/>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Lst>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[Call_Center_data project.xlsm]Call Centre_Reason!PivotTable3</c:name>
    <c:fmtId val="7"/>
  </c:pivotSource>
  <c:chart>
    <c:title>
      <c:tx>
        <c:rich>
          <a:bodyPr rot="0" spcFirstLastPara="1" vertOverflow="ellipsis" vert="horz" wrap="square" anchor="ctr" anchorCtr="1"/>
          <a:lstStyle/>
          <a:p>
            <a:pPr>
              <a:defRPr sz="1400" b="1" i="0" u="sng" strike="noStrike" kern="1200" spc="0" baseline="0">
                <a:solidFill>
                  <a:srgbClr val="C00000"/>
                </a:solidFill>
                <a:latin typeface="+mn-lt"/>
                <a:ea typeface="+mn-ea"/>
                <a:cs typeface="+mn-cs"/>
              </a:defRPr>
            </a:pPr>
            <a:r>
              <a:rPr lang="en-US" u="sng">
                <a:solidFill>
                  <a:srgbClr val="C00000"/>
                </a:solidFill>
              </a:rPr>
              <a:t>Service Centre V/s Sentiment</a:t>
            </a:r>
          </a:p>
        </c:rich>
      </c:tx>
      <c:layout/>
      <c:overlay val="0"/>
      <c:spPr>
        <a:noFill/>
        <a:ln>
          <a:noFill/>
        </a:ln>
        <a:effectLst/>
      </c:spPr>
      <c:txPr>
        <a:bodyPr rot="0" spcFirstLastPara="1" vertOverflow="ellipsis" vert="horz" wrap="square" anchor="ctr" anchorCtr="1"/>
        <a:lstStyle/>
        <a:p>
          <a:pPr>
            <a:defRPr sz="1400" b="1" i="0" u="sng" strike="noStrike" kern="1200" spc="0" baseline="0">
              <a:solidFill>
                <a:srgbClr val="C00000"/>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'Call Centre_Reason'!$B$28:$B$29</c:f>
              <c:strCache>
                <c:ptCount val="1"/>
                <c:pt idx="0">
                  <c:v>Negative</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'Call Centre_Reason'!$A$30:$A$34</c:f>
              <c:strCache>
                <c:ptCount val="4"/>
                <c:pt idx="0">
                  <c:v>Baltimore/MD</c:v>
                </c:pt>
                <c:pt idx="1">
                  <c:v>Chicago/IL</c:v>
                </c:pt>
                <c:pt idx="2">
                  <c:v>Denver/CO</c:v>
                </c:pt>
                <c:pt idx="3">
                  <c:v>Los Angeles/CA</c:v>
                </c:pt>
              </c:strCache>
            </c:strRef>
          </c:cat>
          <c:val>
            <c:numRef>
              <c:f>'Call Centre_Reason'!$B$30:$B$34</c:f>
              <c:numCache>
                <c:formatCode>General</c:formatCode>
                <c:ptCount val="4"/>
                <c:pt idx="0">
                  <c:v>5736</c:v>
                </c:pt>
                <c:pt idx="1">
                  <c:v>2811</c:v>
                </c:pt>
                <c:pt idx="2">
                  <c:v>1404</c:v>
                </c:pt>
                <c:pt idx="3">
                  <c:v>7138</c:v>
                </c:pt>
              </c:numCache>
            </c:numRef>
          </c:val>
        </c:ser>
        <c:ser>
          <c:idx val="1"/>
          <c:order val="1"/>
          <c:tx>
            <c:strRef>
              <c:f>'Call Centre_Reason'!$C$28:$C$29</c:f>
              <c:strCache>
                <c:ptCount val="1"/>
                <c:pt idx="0">
                  <c:v>Neutral</c:v>
                </c:pt>
              </c:strCache>
            </c:strRef>
          </c:tx>
          <c:spPr>
            <a:solidFill>
              <a:schemeClr val="accent2"/>
            </a:solidFill>
            <a:ln>
              <a:noFill/>
            </a:ln>
            <a:effectLst/>
          </c:spPr>
          <c:invertIfNegative val="0"/>
          <c:dLbls>
            <c:dLbl>
              <c:idx val="1"/>
              <c:layout>
                <c:manualLayout>
                  <c:x val="5.5604781354447012E-2"/>
                  <c:y val="-3.7667193188212246E-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4.1703586015835362E-2"/>
                  <c:y val="-2.1524110393264139E-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2.085179300791766E-2"/>
                  <c:y val="-2.6905137991580199E-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anchor="ctr" anchorCtr="1"/>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'Call Centre_Reason'!$A$30:$A$34</c:f>
              <c:strCache>
                <c:ptCount val="4"/>
                <c:pt idx="0">
                  <c:v>Baltimore/MD</c:v>
                </c:pt>
                <c:pt idx="1">
                  <c:v>Chicago/IL</c:v>
                </c:pt>
                <c:pt idx="2">
                  <c:v>Denver/CO</c:v>
                </c:pt>
                <c:pt idx="3">
                  <c:v>Los Angeles/CA</c:v>
                </c:pt>
              </c:strCache>
            </c:strRef>
          </c:cat>
          <c:val>
            <c:numRef>
              <c:f>'Call Centre_Reason'!$C$30:$C$34</c:f>
              <c:numCache>
                <c:formatCode>General</c:formatCode>
                <c:ptCount val="4"/>
                <c:pt idx="0">
                  <c:v>2927</c:v>
                </c:pt>
                <c:pt idx="1">
                  <c:v>1445</c:v>
                </c:pt>
                <c:pt idx="2">
                  <c:v>800</c:v>
                </c:pt>
                <c:pt idx="3">
                  <c:v>3582</c:v>
                </c:pt>
              </c:numCache>
            </c:numRef>
          </c:val>
        </c:ser>
        <c:ser>
          <c:idx val="2"/>
          <c:order val="2"/>
          <c:tx>
            <c:strRef>
              <c:f>'Call Centre_Reason'!$D$28:$D$29</c:f>
              <c:strCache>
                <c:ptCount val="1"/>
                <c:pt idx="0">
                  <c:v>Positive</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900"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'Call Centre_Reason'!$A$30:$A$34</c:f>
              <c:strCache>
                <c:ptCount val="4"/>
                <c:pt idx="0">
                  <c:v>Baltimore/MD</c:v>
                </c:pt>
                <c:pt idx="1">
                  <c:v>Chicago/IL</c:v>
                </c:pt>
                <c:pt idx="2">
                  <c:v>Denver/CO</c:v>
                </c:pt>
                <c:pt idx="3">
                  <c:v>Los Angeles/CA</c:v>
                </c:pt>
              </c:strCache>
            </c:strRef>
          </c:cat>
          <c:val>
            <c:numRef>
              <c:f>'Call Centre_Reason'!$D$30:$D$34</c:f>
              <c:numCache>
                <c:formatCode>General</c:formatCode>
                <c:ptCount val="4"/>
                <c:pt idx="0">
                  <c:v>2349</c:v>
                </c:pt>
                <c:pt idx="1">
                  <c:v>1163</c:v>
                </c:pt>
                <c:pt idx="2">
                  <c:v>572</c:v>
                </c:pt>
                <c:pt idx="3">
                  <c:v>3014</c:v>
                </c:pt>
              </c:numCache>
            </c:numRef>
          </c:val>
        </c:ser>
        <c:dLbls>
          <c:dLblPos val="outEnd"/>
          <c:showLegendKey val="0"/>
          <c:showVal val="1"/>
          <c:showCatName val="0"/>
          <c:showSerName val="0"/>
          <c:showPercent val="0"/>
          <c:showBubbleSize val="0"/>
        </c:dLbls>
        <c:gapWidth val="182"/>
        <c:axId val="2076304384"/>
        <c:axId val="2076301120"/>
      </c:barChart>
      <c:catAx>
        <c:axId val="2076304384"/>
        <c:scaling>
          <c:orientation val="minMax"/>
        </c:scaling>
        <c:delete val="0"/>
        <c:axPos val="l"/>
        <c:title>
          <c:tx>
            <c:rich>
              <a:bodyPr rot="-5400000" spcFirstLastPara="1" vertOverflow="ellipsis" vert="horz" wrap="square" anchor="ctr" anchorCtr="1"/>
              <a:lstStyle/>
              <a:p>
                <a:pPr>
                  <a:defRPr sz="1200" b="1" i="0" u="none" strike="noStrike" kern="1200" baseline="0">
                    <a:solidFill>
                      <a:srgbClr val="C00000"/>
                    </a:solidFill>
                    <a:latin typeface="+mn-lt"/>
                    <a:ea typeface="+mn-ea"/>
                    <a:cs typeface="+mn-cs"/>
                  </a:defRPr>
                </a:pPr>
                <a:r>
                  <a:rPr lang="en-US" sz="1200">
                    <a:solidFill>
                      <a:srgbClr val="C00000"/>
                    </a:solidFill>
                  </a:rPr>
                  <a:t>Service Centre</a:t>
                </a:r>
              </a:p>
            </c:rich>
          </c:tx>
          <c:layout/>
          <c:overlay val="0"/>
          <c:spPr>
            <a:noFill/>
            <a:ln>
              <a:noFill/>
            </a:ln>
            <a:effectLst/>
          </c:spPr>
          <c:txPr>
            <a:bodyPr rot="-5400000" spcFirstLastPara="1" vertOverflow="ellipsis" vert="horz" wrap="square" anchor="ctr" anchorCtr="1"/>
            <a:lstStyle/>
            <a:p>
              <a:pPr>
                <a:defRPr sz="1200" b="1" i="0" u="none" strike="noStrike" kern="1200" baseline="0">
                  <a:solidFill>
                    <a:srgbClr val="C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2076301120"/>
        <c:crosses val="autoZero"/>
        <c:auto val="1"/>
        <c:lblAlgn val="ctr"/>
        <c:lblOffset val="100"/>
        <c:noMultiLvlLbl val="0"/>
      </c:catAx>
      <c:valAx>
        <c:axId val="207630112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1" i="0" u="none" strike="noStrike" kern="1200" baseline="0">
                    <a:solidFill>
                      <a:srgbClr val="C00000"/>
                    </a:solidFill>
                    <a:latin typeface="+mn-lt"/>
                    <a:ea typeface="+mn-ea"/>
                    <a:cs typeface="+mn-cs"/>
                  </a:defRPr>
                </a:pPr>
                <a:r>
                  <a:rPr lang="en-US" sz="1200">
                    <a:solidFill>
                      <a:srgbClr val="C00000"/>
                    </a:solidFill>
                  </a:rPr>
                  <a:t>Sentiment</a:t>
                </a:r>
              </a:p>
            </c:rich>
          </c:tx>
          <c:layout/>
          <c:overlay val="0"/>
          <c:spPr>
            <a:noFill/>
            <a:ln>
              <a:noFill/>
            </a:ln>
            <a:effectLst/>
          </c:spPr>
          <c:txPr>
            <a:bodyPr rot="0" spcFirstLastPara="1" vertOverflow="ellipsis" vert="horz" wrap="square" anchor="ctr" anchorCtr="1"/>
            <a:lstStyle/>
            <a:p>
              <a:pPr>
                <a:defRPr sz="1200" b="1" i="0" u="none" strike="noStrike" kern="1200" baseline="0">
                  <a:solidFill>
                    <a:srgbClr val="C0000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2076304384"/>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2"/>
    </a:solidFill>
    <a:ln w="9525" cap="flat" cmpd="sng" algn="ctr">
      <a:solidFill>
        <a:schemeClr val="tx1">
          <a:lumMod val="15000"/>
          <a:lumOff val="85000"/>
        </a:schemeClr>
      </a:solidFill>
      <a:round/>
    </a:ln>
    <a:effectLst/>
  </c:spPr>
  <c:txPr>
    <a:bodyPr/>
    <a:lstStyle/>
    <a:p>
      <a:pPr>
        <a:defRPr b="1"/>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Lst>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[Call_Center_data (Autosaved).xlsm]Sentiment &amp; Response Time!PivotTable2</c:name>
    <c:fmtId val="29"/>
  </c:pivotSource>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u="sng"/>
              <a:t>Sentiment with CSAT</a:t>
            </a:r>
          </a:p>
        </c:rich>
      </c:tx>
      <c:layout/>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diamond"/>
          <c:size val="6"/>
          <c:spPr>
            <a:solidFill>
              <a:schemeClr val="accent1"/>
            </a:solidFill>
            <a:ln w="9525">
              <a:solidFill>
                <a:schemeClr val="accent1"/>
              </a:solidFill>
              <a:round/>
            </a:ln>
            <a:effectLst/>
          </c:spPr>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square"/>
          <c:size val="6"/>
          <c:spPr>
            <a:solidFill>
              <a:schemeClr val="accent2"/>
            </a:solidFill>
            <a:ln w="9525">
              <a:solidFill>
                <a:schemeClr val="accent2"/>
              </a:solidFill>
              <a:round/>
            </a:ln>
            <a:effectLst/>
          </c:spPr>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triangle"/>
          <c:size val="6"/>
          <c:spPr>
            <a:solidFill>
              <a:schemeClr val="accent3"/>
            </a:solidFill>
            <a:ln w="9525">
              <a:solidFill>
                <a:schemeClr val="accent3"/>
              </a:solidFill>
              <a:round/>
            </a:ln>
            <a:effectLst/>
          </c:spPr>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x"/>
          <c:size val="6"/>
          <c:spPr>
            <a:noFill/>
            <a:ln w="9525">
              <a:solidFill>
                <a:schemeClr val="accent4"/>
              </a:solidFill>
              <a:round/>
            </a:ln>
            <a:effectLst/>
          </c:spPr>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star"/>
          <c:size val="6"/>
          <c:spPr>
            <a:noFill/>
            <a:ln w="9525">
              <a:solidFill>
                <a:schemeClr val="accent5"/>
              </a:solidFill>
              <a:round/>
            </a:ln>
            <a:effectLst/>
          </c:spPr>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circle"/>
          <c:size val="6"/>
          <c:spPr>
            <a:solidFill>
              <a:schemeClr val="accent6"/>
            </a:solidFill>
            <a:ln w="9525">
              <a:solidFill>
                <a:schemeClr val="accent6"/>
              </a:solidFill>
              <a:round/>
            </a:ln>
            <a:effectLst/>
          </c:spPr>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plus"/>
          <c:size val="6"/>
          <c:spPr>
            <a:noFill/>
            <a:ln w="9525">
              <a:solidFill>
                <a:schemeClr val="accent1">
                  <a:lumMod val="60000"/>
                </a:schemeClr>
              </a:solidFill>
              <a:round/>
            </a:ln>
            <a:effectLst/>
          </c:spPr>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dot"/>
          <c:size val="6"/>
          <c:spPr>
            <a:solidFill>
              <a:schemeClr val="accent2">
                <a:lumMod val="60000"/>
              </a:schemeClr>
            </a:solidFill>
            <a:ln w="9525">
              <a:solidFill>
                <a:schemeClr val="accent2">
                  <a:lumMod val="60000"/>
                </a:schemeClr>
              </a:solidFill>
              <a:round/>
            </a:ln>
            <a:effectLst/>
          </c:spPr>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lumMod val="20000"/>
              <a:lumOff val="80000"/>
            </a:schemeClr>
          </a:solidFill>
          <a:ln>
            <a:noFill/>
          </a:ln>
          <a:effectLst/>
        </c:spPr>
        <c:marker>
          <c:symbol val="dash"/>
          <c:size val="6"/>
          <c:spPr>
            <a:solidFill>
              <a:schemeClr val="accent3">
                <a:lumMod val="60000"/>
              </a:schemeClr>
            </a:solidFill>
            <a:ln w="9525">
              <a:solidFill>
                <a:schemeClr val="accent3">
                  <a:lumMod val="60000"/>
                </a:schemeClr>
              </a:solidFill>
              <a:round/>
            </a:ln>
            <a:effectLst/>
          </c:spPr>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9"/>
        <c:spPr>
          <a:solidFill>
            <a:srgbClr val="7030A0"/>
          </a:solidFill>
          <a:ln>
            <a:noFill/>
          </a:ln>
          <a:effectLst/>
        </c:spPr>
        <c:marker>
          <c:symbol val="diamond"/>
          <c:size val="6"/>
          <c:spPr>
            <a:solidFill>
              <a:schemeClr val="accent4">
                <a:lumMod val="60000"/>
              </a:schemeClr>
            </a:solidFill>
            <a:ln w="9525">
              <a:solidFill>
                <a:schemeClr val="accent4">
                  <a:lumMod val="60000"/>
                </a:schemeClr>
              </a:solidFill>
              <a:round/>
            </a:ln>
            <a:effectLst/>
          </c:spPr>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0"/>
        <c:dLbl>
          <c:idx val="0"/>
          <c:layout>
            <c:manualLayout>
              <c:x val="2.4132730015082957E-2"/>
              <c:y val="-0.13218390804597702"/>
            </c:manualLayout>
          </c:layout>
          <c:dLblPos val="outEnd"/>
          <c:showLegendKey val="0"/>
          <c:showVal val="1"/>
          <c:showCatName val="0"/>
          <c:showSerName val="0"/>
          <c:showPercent val="0"/>
          <c:showBubbleSize val="0"/>
          <c:extLst>
            <c:ext xmlns:c15="http://schemas.microsoft.com/office/drawing/2012/chart" uri="{CE6537A1-D6FC-4f65-9D91-7224C49458BB}"/>
          </c:extLst>
        </c:dLbl>
      </c:pivotFmt>
      <c:pivotFmt>
        <c:idx val="11"/>
        <c:dLbl>
          <c:idx val="0"/>
          <c:layout>
            <c:manualLayout>
              <c:x val="4.2232277526395121E-2"/>
              <c:y val="-1.7241379310344931E-2"/>
            </c:manualLayout>
          </c:layout>
          <c:dLblPos val="outEnd"/>
          <c:showLegendKey val="0"/>
          <c:showVal val="1"/>
          <c:showCatName val="0"/>
          <c:showSerName val="0"/>
          <c:showPercent val="0"/>
          <c:showBubbleSize val="0"/>
          <c:extLst>
            <c:ext xmlns:c15="http://schemas.microsoft.com/office/drawing/2012/chart" uri="{CE6537A1-D6FC-4f65-9D91-7224C49458BB}"/>
          </c:extLst>
        </c:dLbl>
      </c:pivotFmt>
      <c:pivotFmt>
        <c:idx val="12"/>
        <c:dLbl>
          <c:idx val="0"/>
          <c:layout>
            <c:manualLayout>
              <c:x val="-5.128205128205128E-2"/>
              <c:y val="-0.10344827586206896"/>
            </c:manualLayout>
          </c:layout>
          <c:dLblPos val="outEnd"/>
          <c:showLegendKey val="0"/>
          <c:showVal val="1"/>
          <c:showCatName val="0"/>
          <c:showSerName val="0"/>
          <c:showPercent val="0"/>
          <c:showBubbleSize val="0"/>
          <c:extLst>
            <c:ext xmlns:c15="http://schemas.microsoft.com/office/drawing/2012/chart" uri="{CE6537A1-D6FC-4f65-9D91-7224C49458BB}"/>
          </c:extLst>
        </c:dLbl>
      </c:pivotFmt>
      <c:pivotFmt>
        <c:idx val="13"/>
        <c:dLbl>
          <c:idx val="0"/>
          <c:layout>
            <c:manualLayout>
              <c:x val="-9.0497737556561094E-3"/>
              <c:y val="-0.14367816091954022"/>
            </c:manualLayout>
          </c:layout>
          <c:dLblPos val="outEnd"/>
          <c:showLegendKey val="0"/>
          <c:showVal val="1"/>
          <c:showCatName val="0"/>
          <c:showSerName val="0"/>
          <c:showPercent val="0"/>
          <c:showBubbleSize val="0"/>
          <c:extLst>
            <c:ext xmlns:c15="http://schemas.microsoft.com/office/drawing/2012/chart" uri="{CE6537A1-D6FC-4f65-9D91-7224C49458BB}"/>
          </c:extLst>
        </c:dLbl>
      </c:pivotFmt>
      <c:pivotFmt>
        <c:idx val="14"/>
        <c:dLbl>
          <c:idx val="0"/>
          <c:layout>
            <c:manualLayout>
              <c:x val="-1.2066365007541588E-2"/>
              <c:y val="-7.4712643678161023E-2"/>
            </c:manualLayout>
          </c:layout>
          <c:dLblPos val="outEnd"/>
          <c:showLegendKey val="0"/>
          <c:showVal val="1"/>
          <c:showCatName val="0"/>
          <c:showSerName val="0"/>
          <c:showPercent val="0"/>
          <c:showBubbleSize val="0"/>
          <c:extLst>
            <c:ext xmlns:c15="http://schemas.microsoft.com/office/drawing/2012/chart" uri="{CE6537A1-D6FC-4f65-9D91-7224C49458BB}"/>
          </c:extLst>
        </c:dLbl>
      </c:pivotFmt>
      <c:pivotFmt>
        <c:idx val="15"/>
        <c:dLbl>
          <c:idx val="0"/>
          <c:layout>
            <c:manualLayout>
              <c:x val="1.508295625942682E-2"/>
              <c:y val="-0.23563218390804602"/>
            </c:manualLayout>
          </c:layout>
          <c:dLblPos val="outEnd"/>
          <c:showLegendKey val="0"/>
          <c:showVal val="1"/>
          <c:showCatName val="0"/>
          <c:showSerName val="0"/>
          <c:showPercent val="0"/>
          <c:showBubbleSize val="0"/>
          <c:extLst>
            <c:ext xmlns:c15="http://schemas.microsoft.com/office/drawing/2012/chart" uri="{CE6537A1-D6FC-4f65-9D91-7224C49458BB}"/>
          </c:extLst>
        </c:dLbl>
      </c:pivotFmt>
      <c:pivotFmt>
        <c:idx val="16"/>
        <c:dLbl>
          <c:idx val="0"/>
          <c:layout>
            <c:manualLayout>
              <c:x val="4.8265460030165915E-2"/>
              <c:y val="-8.6206896551724241E-2"/>
            </c:manualLayout>
          </c:layout>
          <c:dLblPos val="outEnd"/>
          <c:showLegendKey val="0"/>
          <c:showVal val="1"/>
          <c:showCatName val="0"/>
          <c:showSerName val="0"/>
          <c:showPercent val="0"/>
          <c:showBubbleSize val="0"/>
          <c:extLst>
            <c:ext xmlns:c15="http://schemas.microsoft.com/office/drawing/2012/chart" uri="{CE6537A1-D6FC-4f65-9D91-7224C49458BB}"/>
          </c:extLst>
        </c:dLbl>
      </c:pivotFmt>
      <c:pivotFmt>
        <c:idx val="17"/>
        <c:dLbl>
          <c:idx val="0"/>
          <c:layout>
            <c:manualLayout>
              <c:x val="-2.1116138763197588E-2"/>
              <c:y val="-5.7471264367816091E-2"/>
            </c:manualLayout>
          </c:layout>
          <c:dLblPos val="outEnd"/>
          <c:showLegendKey val="0"/>
          <c:showVal val="1"/>
          <c:showCatName val="0"/>
          <c:showSerName val="0"/>
          <c:showPercent val="0"/>
          <c:showBubbleSize val="0"/>
          <c:extLst>
            <c:ext xmlns:c15="http://schemas.microsoft.com/office/drawing/2012/chart" uri="{CE6537A1-D6FC-4f65-9D91-7224C49458BB}"/>
          </c:extLst>
        </c:dLbl>
      </c:pivotFmt>
      <c:pivotFmt>
        <c:idx val="18"/>
        <c:dLbl>
          <c:idx val="0"/>
          <c:layout>
            <c:manualLayout>
              <c:x val="0"/>
              <c:y val="-6.8376068376068327E-2"/>
            </c:manualLayout>
          </c:layout>
          <c:dLblPos val="outEnd"/>
          <c:showLegendKey val="0"/>
          <c:showVal val="1"/>
          <c:showCatName val="0"/>
          <c:showSerName val="0"/>
          <c:showPercent val="0"/>
          <c:showBubbleSize val="0"/>
          <c:extLst>
            <c:ext xmlns:c15="http://schemas.microsoft.com/office/drawing/2012/chart" uri="{CE6537A1-D6FC-4f65-9D91-7224C49458BB}"/>
          </c:extLst>
        </c:dLbl>
      </c:pivotFmt>
      <c:pivotFmt>
        <c:idx val="19"/>
        <c:spPr>
          <a:solidFill>
            <a:schemeClr val="accent6"/>
          </a:solidFill>
          <a:ln>
            <a:noFill/>
          </a:ln>
          <a:effectLst/>
        </c:spPr>
      </c:pivotFmt>
      <c:pivotFmt>
        <c:idx val="20"/>
        <c:spPr>
          <a:solidFill>
            <a:schemeClr val="accent1"/>
          </a:solidFill>
          <a:ln>
            <a:noFill/>
          </a:ln>
          <a:effectLst/>
        </c:spPr>
      </c:pivotFmt>
      <c:pivotFmt>
        <c:idx val="21"/>
        <c:spPr>
          <a:solidFill>
            <a:schemeClr val="accent3"/>
          </a:solidFill>
          <a:ln>
            <a:noFill/>
          </a:ln>
          <a:effectLst/>
        </c:spPr>
      </c:pivotFmt>
      <c:pivotFmt>
        <c:idx val="22"/>
        <c:spPr>
          <a:solidFill>
            <a:schemeClr val="accent2">
              <a:lumMod val="60000"/>
            </a:schemeClr>
          </a:solidFill>
          <a:ln>
            <a:noFill/>
          </a:ln>
          <a:effectLst/>
        </c:spPr>
      </c:pivotFmt>
      <c:pivotFmt>
        <c:idx val="23"/>
        <c:spPr>
          <a:solidFill>
            <a:schemeClr val="accent1">
              <a:lumMod val="60000"/>
            </a:schemeClr>
          </a:solidFill>
          <a:ln>
            <a:noFill/>
          </a:ln>
          <a:effectLst/>
        </c:spPr>
      </c:pivotFmt>
      <c:pivotFmt>
        <c:idx val="24"/>
        <c:spPr>
          <a:solidFill>
            <a:schemeClr val="accent2">
              <a:lumMod val="60000"/>
            </a:schemeClr>
          </a:solidFill>
          <a:ln>
            <a:noFill/>
          </a:ln>
          <a:effectLst/>
        </c:spPr>
      </c:pivotFmt>
      <c:pivotFmt>
        <c:idx val="25"/>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6"/>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7"/>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8"/>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9"/>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0"/>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1"/>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2"/>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3"/>
        <c:spPr>
          <a:solidFill>
            <a:schemeClr val="accent1">
              <a:lumMod val="20000"/>
              <a:lumOff val="80000"/>
            </a:schemeClr>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4"/>
        <c:spPr>
          <a:solidFill>
            <a:srgbClr val="7030A0"/>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5"/>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6"/>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7"/>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8"/>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9"/>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0"/>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1"/>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2"/>
        <c:spPr>
          <a:solidFill>
            <a:schemeClr val="accent1"/>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3"/>
        <c:spPr>
          <a:solidFill>
            <a:schemeClr val="accent1">
              <a:lumMod val="20000"/>
              <a:lumOff val="80000"/>
            </a:schemeClr>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4"/>
        <c:spPr>
          <a:solidFill>
            <a:srgbClr val="7030A0"/>
          </a:solidFill>
          <a:ln>
            <a:noFill/>
          </a:ln>
          <a:effectLst/>
        </c:spPr>
        <c:marker>
          <c:symbol val="none"/>
        </c:marker>
        <c:dLbl>
          <c:idx val="0"/>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'Sentiment &amp; Response Time'!$B$3:$B$4</c:f>
              <c:strCache>
                <c:ptCount val="1"/>
                <c:pt idx="0">
                  <c:v>1</c:v>
                </c:pt>
              </c:strCache>
            </c:strRef>
          </c:tx>
          <c:spPr>
            <a:solidFill>
              <a:srgbClr val="FF0000"/>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'Sentiment &amp; Response Time'!$A$5:$A$8</c:f>
              <c:strCache>
                <c:ptCount val="3"/>
                <c:pt idx="0">
                  <c:v>Negative</c:v>
                </c:pt>
                <c:pt idx="1">
                  <c:v>Neutral</c:v>
                </c:pt>
                <c:pt idx="2">
                  <c:v>Positive</c:v>
                </c:pt>
              </c:strCache>
            </c:strRef>
          </c:cat>
          <c:val>
            <c:numRef>
              <c:f>'Sentiment &amp; Response Time'!$B$5:$B$8</c:f>
              <c:numCache>
                <c:formatCode>General</c:formatCode>
                <c:ptCount val="3"/>
                <c:pt idx="0">
                  <c:v>595</c:v>
                </c:pt>
              </c:numCache>
            </c:numRef>
          </c:val>
        </c:ser>
        <c:ser>
          <c:idx val="1"/>
          <c:order val="1"/>
          <c:tx>
            <c:strRef>
              <c:f>'Sentiment &amp; Response Time'!$C$3:$C$4</c:f>
              <c:strCache>
                <c:ptCount val="1"/>
                <c:pt idx="0">
                  <c:v>2</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'Sentiment &amp; Response Time'!$A$5:$A$8</c:f>
              <c:strCache>
                <c:ptCount val="3"/>
                <c:pt idx="0">
                  <c:v>Negative</c:v>
                </c:pt>
                <c:pt idx="1">
                  <c:v>Neutral</c:v>
                </c:pt>
                <c:pt idx="2">
                  <c:v>Positive</c:v>
                </c:pt>
              </c:strCache>
            </c:strRef>
          </c:cat>
          <c:val>
            <c:numRef>
              <c:f>'Sentiment &amp; Response Time'!$C$5:$C$8</c:f>
              <c:numCache>
                <c:formatCode>General</c:formatCode>
                <c:ptCount val="3"/>
                <c:pt idx="0">
                  <c:v>571</c:v>
                </c:pt>
              </c:numCache>
            </c:numRef>
          </c:val>
        </c:ser>
        <c:ser>
          <c:idx val="2"/>
          <c:order val="2"/>
          <c:tx>
            <c:strRef>
              <c:f>'Sentiment &amp; Response Time'!$D$3:$D$4</c:f>
              <c:strCache>
                <c:ptCount val="1"/>
                <c:pt idx="0">
                  <c:v>3</c:v>
                </c:pt>
              </c:strCache>
            </c:strRef>
          </c:tx>
          <c:spPr>
            <a:solidFill>
              <a:srgbClr val="C00000"/>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'Sentiment &amp; Response Time'!$A$5:$A$8</c:f>
              <c:strCache>
                <c:ptCount val="3"/>
                <c:pt idx="0">
                  <c:v>Negative</c:v>
                </c:pt>
                <c:pt idx="1">
                  <c:v>Neutral</c:v>
                </c:pt>
                <c:pt idx="2">
                  <c:v>Positive</c:v>
                </c:pt>
              </c:strCache>
            </c:strRef>
          </c:cat>
          <c:val>
            <c:numRef>
              <c:f>'Sentiment &amp; Response Time'!$D$5:$D$8</c:f>
              <c:numCache>
                <c:formatCode>General</c:formatCode>
                <c:ptCount val="3"/>
                <c:pt idx="0">
                  <c:v>12300</c:v>
                </c:pt>
              </c:numCache>
            </c:numRef>
          </c:val>
        </c:ser>
        <c:ser>
          <c:idx val="3"/>
          <c:order val="3"/>
          <c:tx>
            <c:strRef>
              <c:f>'Sentiment &amp; Response Time'!$E$3:$E$4</c:f>
              <c:strCache>
                <c:ptCount val="1"/>
                <c:pt idx="0">
                  <c:v>4</c:v>
                </c:pt>
              </c:strCache>
            </c:strRef>
          </c:tx>
          <c:spPr>
            <a:solidFill>
              <a:srgbClr val="7030A0"/>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'Sentiment &amp; Response Time'!$A$5:$A$8</c:f>
              <c:strCache>
                <c:ptCount val="3"/>
                <c:pt idx="0">
                  <c:v>Negative</c:v>
                </c:pt>
                <c:pt idx="1">
                  <c:v>Neutral</c:v>
                </c:pt>
                <c:pt idx="2">
                  <c:v>Positive</c:v>
                </c:pt>
              </c:strCache>
            </c:strRef>
          </c:cat>
          <c:val>
            <c:numRef>
              <c:f>'Sentiment &amp; Response Time'!$E$5:$E$8</c:f>
              <c:numCache>
                <c:formatCode>General</c:formatCode>
                <c:ptCount val="3"/>
                <c:pt idx="0">
                  <c:v>1526</c:v>
                </c:pt>
              </c:numCache>
            </c:numRef>
          </c:val>
        </c:ser>
        <c:ser>
          <c:idx val="4"/>
          <c:order val="4"/>
          <c:tx>
            <c:strRef>
              <c:f>'Sentiment &amp; Response Time'!$F$3:$F$4</c:f>
              <c:strCache>
                <c:ptCount val="1"/>
                <c:pt idx="0">
                  <c:v>5</c:v>
                </c:pt>
              </c:strCache>
            </c:strRef>
          </c:tx>
          <c:spPr>
            <a:solidFill>
              <a:schemeClr val="accent5"/>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'Sentiment &amp; Response Time'!$A$5:$A$8</c:f>
              <c:strCache>
                <c:ptCount val="3"/>
                <c:pt idx="0">
                  <c:v>Negative</c:v>
                </c:pt>
                <c:pt idx="1">
                  <c:v>Neutral</c:v>
                </c:pt>
                <c:pt idx="2">
                  <c:v>Positive</c:v>
                </c:pt>
              </c:strCache>
            </c:strRef>
          </c:cat>
          <c:val>
            <c:numRef>
              <c:f>'Sentiment &amp; Response Time'!$F$5:$F$8</c:f>
              <c:numCache>
                <c:formatCode>General</c:formatCode>
                <c:ptCount val="3"/>
                <c:pt idx="0">
                  <c:v>1044</c:v>
                </c:pt>
                <c:pt idx="1">
                  <c:v>855</c:v>
                </c:pt>
              </c:numCache>
            </c:numRef>
          </c:val>
        </c:ser>
        <c:ser>
          <c:idx val="5"/>
          <c:order val="5"/>
          <c:tx>
            <c:strRef>
              <c:f>'Sentiment &amp; Response Time'!$G$3:$G$4</c:f>
              <c:strCache>
                <c:ptCount val="1"/>
                <c:pt idx="0">
                  <c:v>6</c:v>
                </c:pt>
              </c:strCache>
            </c:strRef>
          </c:tx>
          <c:spPr>
            <a:solidFill>
              <a:srgbClr val="FFFF00"/>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'Sentiment &amp; Response Time'!$A$5:$A$8</c:f>
              <c:strCache>
                <c:ptCount val="3"/>
                <c:pt idx="0">
                  <c:v>Negative</c:v>
                </c:pt>
                <c:pt idx="1">
                  <c:v>Neutral</c:v>
                </c:pt>
                <c:pt idx="2">
                  <c:v>Positive</c:v>
                </c:pt>
              </c:strCache>
            </c:strRef>
          </c:cat>
          <c:val>
            <c:numRef>
              <c:f>'Sentiment &amp; Response Time'!$G$5:$G$8</c:f>
              <c:numCache>
                <c:formatCode>General</c:formatCode>
                <c:ptCount val="3"/>
                <c:pt idx="0">
                  <c:v>1053</c:v>
                </c:pt>
                <c:pt idx="1">
                  <c:v>6302</c:v>
                </c:pt>
              </c:numCache>
            </c:numRef>
          </c:val>
        </c:ser>
        <c:ser>
          <c:idx val="6"/>
          <c:order val="6"/>
          <c:tx>
            <c:strRef>
              <c:f>'Sentiment &amp; Response Time'!$H$3:$H$4</c:f>
              <c:strCache>
                <c:ptCount val="1"/>
                <c:pt idx="0">
                  <c:v>7</c:v>
                </c:pt>
              </c:strCache>
            </c:strRef>
          </c:tx>
          <c:spPr>
            <a:solidFill>
              <a:schemeClr val="accent1">
                <a:lumMod val="6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'Sentiment &amp; Response Time'!$A$5:$A$8</c:f>
              <c:strCache>
                <c:ptCount val="3"/>
                <c:pt idx="0">
                  <c:v>Negative</c:v>
                </c:pt>
                <c:pt idx="1">
                  <c:v>Neutral</c:v>
                </c:pt>
                <c:pt idx="2">
                  <c:v>Positive</c:v>
                </c:pt>
              </c:strCache>
            </c:strRef>
          </c:cat>
          <c:val>
            <c:numRef>
              <c:f>'Sentiment &amp; Response Time'!$H$5:$H$8</c:f>
              <c:numCache>
                <c:formatCode>General</c:formatCode>
                <c:ptCount val="3"/>
                <c:pt idx="1">
                  <c:v>795</c:v>
                </c:pt>
                <c:pt idx="2">
                  <c:v>519</c:v>
                </c:pt>
              </c:numCache>
            </c:numRef>
          </c:val>
        </c:ser>
        <c:ser>
          <c:idx val="7"/>
          <c:order val="7"/>
          <c:tx>
            <c:strRef>
              <c:f>'Sentiment &amp; Response Time'!$I$3:$I$4</c:f>
              <c:strCache>
                <c:ptCount val="1"/>
                <c:pt idx="0">
                  <c:v>8</c:v>
                </c:pt>
              </c:strCache>
            </c:strRef>
          </c:tx>
          <c:spPr>
            <a:solidFill>
              <a:srgbClr val="FFCC66"/>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'Sentiment &amp; Response Time'!$A$5:$A$8</c:f>
              <c:strCache>
                <c:ptCount val="3"/>
                <c:pt idx="0">
                  <c:v>Negative</c:v>
                </c:pt>
                <c:pt idx="1">
                  <c:v>Neutral</c:v>
                </c:pt>
                <c:pt idx="2">
                  <c:v>Positive</c:v>
                </c:pt>
              </c:strCache>
            </c:strRef>
          </c:cat>
          <c:val>
            <c:numRef>
              <c:f>'Sentiment &amp; Response Time'!$I$5:$I$8</c:f>
              <c:numCache>
                <c:formatCode>General</c:formatCode>
                <c:ptCount val="3"/>
                <c:pt idx="1">
                  <c:v>802</c:v>
                </c:pt>
                <c:pt idx="2">
                  <c:v>464</c:v>
                </c:pt>
              </c:numCache>
            </c:numRef>
          </c:val>
        </c:ser>
        <c:ser>
          <c:idx val="8"/>
          <c:order val="8"/>
          <c:tx>
            <c:strRef>
              <c:f>'Sentiment &amp; Response Time'!$J$3:$J$4</c:f>
              <c:strCache>
                <c:ptCount val="1"/>
                <c:pt idx="0">
                  <c:v>9</c:v>
                </c:pt>
              </c:strCache>
            </c:strRef>
          </c:tx>
          <c:spPr>
            <a:solidFill>
              <a:schemeClr val="tx1">
                <a:lumMod val="50000"/>
                <a:lumOff val="5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'Sentiment &amp; Response Time'!$A$5:$A$8</c:f>
              <c:strCache>
                <c:ptCount val="3"/>
                <c:pt idx="0">
                  <c:v>Negative</c:v>
                </c:pt>
                <c:pt idx="1">
                  <c:v>Neutral</c:v>
                </c:pt>
                <c:pt idx="2">
                  <c:v>Positive</c:v>
                </c:pt>
              </c:strCache>
            </c:strRef>
          </c:cat>
          <c:val>
            <c:numRef>
              <c:f>'Sentiment &amp; Response Time'!$J$5:$J$8</c:f>
              <c:numCache>
                <c:formatCode>General</c:formatCode>
                <c:ptCount val="3"/>
                <c:pt idx="2">
                  <c:v>5547</c:v>
                </c:pt>
              </c:numCache>
            </c:numRef>
          </c:val>
        </c:ser>
        <c:ser>
          <c:idx val="9"/>
          <c:order val="9"/>
          <c:tx>
            <c:strRef>
              <c:f>'Sentiment &amp; Response Time'!$K$3:$K$4</c:f>
              <c:strCache>
                <c:ptCount val="1"/>
                <c:pt idx="0">
                  <c:v>10</c:v>
                </c:pt>
              </c:strCache>
            </c:strRef>
          </c:tx>
          <c:spPr>
            <a:solidFill>
              <a:srgbClr val="FAFAFA"/>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8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'Sentiment &amp; Response Time'!$A$5:$A$8</c:f>
              <c:strCache>
                <c:ptCount val="3"/>
                <c:pt idx="0">
                  <c:v>Negative</c:v>
                </c:pt>
                <c:pt idx="1">
                  <c:v>Neutral</c:v>
                </c:pt>
                <c:pt idx="2">
                  <c:v>Positive</c:v>
                </c:pt>
              </c:strCache>
            </c:strRef>
          </c:cat>
          <c:val>
            <c:numRef>
              <c:f>'Sentiment &amp; Response Time'!$K$5:$K$8</c:f>
              <c:numCache>
                <c:formatCode>General</c:formatCode>
                <c:ptCount val="3"/>
                <c:pt idx="2">
                  <c:v>568</c:v>
                </c:pt>
              </c:numCache>
            </c:numRef>
          </c:val>
        </c:ser>
        <c:dLbls>
          <c:dLblPos val="outEnd"/>
          <c:showLegendKey val="0"/>
          <c:showVal val="1"/>
          <c:showCatName val="0"/>
          <c:showSerName val="0"/>
          <c:showPercent val="0"/>
          <c:showBubbleSize val="0"/>
        </c:dLbls>
        <c:gapWidth val="444"/>
        <c:overlap val="-90"/>
        <c:axId val="2076289152"/>
        <c:axId val="2076294048"/>
      </c:barChart>
      <c:catAx>
        <c:axId val="207628915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1" i="0" u="none" strike="noStrike" kern="1200" cap="all" baseline="0">
                    <a:solidFill>
                      <a:srgbClr val="D24726"/>
                    </a:solidFill>
                    <a:latin typeface="+mn-lt"/>
                    <a:ea typeface="+mn-ea"/>
                    <a:cs typeface="+mn-cs"/>
                  </a:defRPr>
                </a:pPr>
                <a:r>
                  <a:rPr lang="en-US" sz="1200" b="1">
                    <a:solidFill>
                      <a:srgbClr val="D24726"/>
                    </a:solidFill>
                  </a:rPr>
                  <a:t>Sentiment</a:t>
                </a:r>
              </a:p>
            </c:rich>
          </c:tx>
          <c:layout/>
          <c:overlay val="0"/>
          <c:spPr>
            <a:noFill/>
            <a:ln>
              <a:noFill/>
            </a:ln>
            <a:effectLst/>
          </c:spPr>
          <c:txPr>
            <a:bodyPr rot="0" spcFirstLastPara="1" vertOverflow="ellipsis" vert="horz" wrap="square" anchor="ctr" anchorCtr="1"/>
            <a:lstStyle/>
            <a:p>
              <a:pPr>
                <a:defRPr sz="1200" b="1" i="0" u="none" strike="noStrike" kern="1200" cap="all" baseline="0">
                  <a:solidFill>
                    <a:srgbClr val="D24726"/>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2076294048"/>
        <c:crosses val="autoZero"/>
        <c:auto val="1"/>
        <c:lblAlgn val="ctr"/>
        <c:lblOffset val="100"/>
        <c:noMultiLvlLbl val="0"/>
      </c:catAx>
      <c:valAx>
        <c:axId val="2076294048"/>
        <c:scaling>
          <c:orientation val="minMax"/>
        </c:scaling>
        <c:delete val="1"/>
        <c:axPos val="l"/>
        <c:title>
          <c:tx>
            <c:rich>
              <a:bodyPr rot="-5400000" spcFirstLastPara="1" vertOverflow="ellipsis" vert="horz" wrap="square" anchor="ctr" anchorCtr="1"/>
              <a:lstStyle/>
              <a:p>
                <a:pPr>
                  <a:defRPr sz="1200" b="1" i="0" u="none" strike="noStrike" kern="1200" cap="all" baseline="0">
                    <a:solidFill>
                      <a:srgbClr val="D24726"/>
                    </a:solidFill>
                    <a:latin typeface="+mn-lt"/>
                    <a:ea typeface="+mn-ea"/>
                    <a:cs typeface="+mn-cs"/>
                  </a:defRPr>
                </a:pPr>
                <a:r>
                  <a:rPr lang="en-US" sz="1200" b="1">
                    <a:solidFill>
                      <a:srgbClr val="D24726"/>
                    </a:solidFill>
                  </a:rPr>
                  <a:t>CSAT Score</a:t>
                </a:r>
              </a:p>
            </c:rich>
          </c:tx>
          <c:layout/>
          <c:overlay val="0"/>
          <c:spPr>
            <a:noFill/>
            <a:ln>
              <a:noFill/>
            </a:ln>
            <a:effectLst/>
          </c:spPr>
          <c:txPr>
            <a:bodyPr rot="-5400000" spcFirstLastPara="1" vertOverflow="ellipsis" vert="horz" wrap="square" anchor="ctr" anchorCtr="1"/>
            <a:lstStyle/>
            <a:p>
              <a:pPr>
                <a:defRPr sz="1200" b="1" i="0" u="none" strike="noStrike" kern="1200" cap="all" baseline="0">
                  <a:solidFill>
                    <a:srgbClr val="D24726"/>
                  </a:solidFill>
                  <a:latin typeface="+mn-lt"/>
                  <a:ea typeface="+mn-ea"/>
                  <a:cs typeface="+mn-cs"/>
                </a:defRPr>
              </a:pPr>
              <a:endParaRPr lang="en-US"/>
            </a:p>
          </c:txPr>
        </c:title>
        <c:numFmt formatCode="General" sourceLinked="1"/>
        <c:majorTickMark val="none"/>
        <c:minorTickMark val="none"/>
        <c:tickLblPos val="nextTo"/>
        <c:crossAx val="2076289152"/>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accent4">
        <a:lumMod val="20000"/>
        <a:lumOff val="80000"/>
      </a:schemeClr>
    </a:soli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Lst>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[Call_Center_data (Autosaved).xlsm]Sentiment &amp; Response Time!PivotTable1</c:name>
    <c:fmtId val="4"/>
  </c:pivotSource>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b="1" u="sng"/>
              <a:t>Sentiment</a:t>
            </a:r>
            <a:r>
              <a:rPr lang="en-US" sz="1600" b="1" u="sng" baseline="0"/>
              <a:t> v/s Response time</a:t>
            </a:r>
            <a:endParaRPr lang="en-US" sz="1600" b="1" u="sng"/>
          </a:p>
        </c:rich>
      </c:tx>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'Sentiment &amp; Response Time'!$B$16:$B$17</c:f>
              <c:strCache>
                <c:ptCount val="1"/>
                <c:pt idx="0">
                  <c:v>Above SLA</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'Sentiment &amp; Response Time'!$A$18:$A$21</c:f>
              <c:strCache>
                <c:ptCount val="3"/>
                <c:pt idx="0">
                  <c:v>Negative</c:v>
                </c:pt>
                <c:pt idx="1">
                  <c:v>Neutral</c:v>
                </c:pt>
                <c:pt idx="2">
                  <c:v>Positive</c:v>
                </c:pt>
              </c:strCache>
            </c:strRef>
          </c:cat>
          <c:val>
            <c:numRef>
              <c:f>'Sentiment &amp; Response Time'!$B$18:$B$21</c:f>
              <c:numCache>
                <c:formatCode>General</c:formatCode>
                <c:ptCount val="3"/>
                <c:pt idx="0">
                  <c:v>2172</c:v>
                </c:pt>
                <c:pt idx="1">
                  <c:v>1076</c:v>
                </c:pt>
                <c:pt idx="2">
                  <c:v>920</c:v>
                </c:pt>
              </c:numCache>
            </c:numRef>
          </c:val>
        </c:ser>
        <c:ser>
          <c:idx val="1"/>
          <c:order val="1"/>
          <c:tx>
            <c:strRef>
              <c:f>'Sentiment &amp; Response Time'!$C$16:$C$17</c:f>
              <c:strCache>
                <c:ptCount val="1"/>
                <c:pt idx="0">
                  <c:v>Below SLA</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'Sentiment &amp; Response Time'!$A$18:$A$21</c:f>
              <c:strCache>
                <c:ptCount val="3"/>
                <c:pt idx="0">
                  <c:v>Negative</c:v>
                </c:pt>
                <c:pt idx="1">
                  <c:v>Neutral</c:v>
                </c:pt>
                <c:pt idx="2">
                  <c:v>Positive</c:v>
                </c:pt>
              </c:strCache>
            </c:strRef>
          </c:cat>
          <c:val>
            <c:numRef>
              <c:f>'Sentiment &amp; Response Time'!$C$18:$C$21</c:f>
              <c:numCache>
                <c:formatCode>General</c:formatCode>
                <c:ptCount val="3"/>
                <c:pt idx="0">
                  <c:v>4217</c:v>
                </c:pt>
                <c:pt idx="1">
                  <c:v>2169</c:v>
                </c:pt>
                <c:pt idx="2">
                  <c:v>1762</c:v>
                </c:pt>
              </c:numCache>
            </c:numRef>
          </c:val>
        </c:ser>
        <c:ser>
          <c:idx val="2"/>
          <c:order val="2"/>
          <c:tx>
            <c:strRef>
              <c:f>'Sentiment &amp; Response Time'!$D$16:$D$17</c:f>
              <c:strCache>
                <c:ptCount val="1"/>
                <c:pt idx="0">
                  <c:v>Within SLA</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'Sentiment &amp; Response Time'!$A$18:$A$21</c:f>
              <c:strCache>
                <c:ptCount val="3"/>
                <c:pt idx="0">
                  <c:v>Negative</c:v>
                </c:pt>
                <c:pt idx="1">
                  <c:v>Neutral</c:v>
                </c:pt>
                <c:pt idx="2">
                  <c:v>Positive</c:v>
                </c:pt>
              </c:strCache>
            </c:strRef>
          </c:cat>
          <c:val>
            <c:numRef>
              <c:f>'Sentiment &amp; Response Time'!$D$18:$D$21</c:f>
              <c:numCache>
                <c:formatCode>General</c:formatCode>
                <c:ptCount val="3"/>
                <c:pt idx="0">
                  <c:v>10700</c:v>
                </c:pt>
                <c:pt idx="1">
                  <c:v>5509</c:v>
                </c:pt>
                <c:pt idx="2">
                  <c:v>4416</c:v>
                </c:pt>
              </c:numCache>
            </c:numRef>
          </c:val>
        </c:ser>
        <c:dLbls>
          <c:dLblPos val="outEnd"/>
          <c:showLegendKey val="0"/>
          <c:showVal val="1"/>
          <c:showCatName val="0"/>
          <c:showSerName val="0"/>
          <c:showPercent val="0"/>
          <c:showBubbleSize val="0"/>
        </c:dLbls>
        <c:gapWidth val="182"/>
        <c:axId val="2076290784"/>
        <c:axId val="2076289696"/>
      </c:barChart>
      <c:catAx>
        <c:axId val="2076290784"/>
        <c:scaling>
          <c:orientation val="minMax"/>
        </c:scaling>
        <c:delete val="0"/>
        <c:axPos val="l"/>
        <c:title>
          <c:tx>
            <c:rich>
              <a:bodyPr rot="-5400000" spcFirstLastPara="1" vertOverflow="ellipsis" vert="horz" wrap="square" anchor="ctr" anchorCtr="1"/>
              <a:lstStyle/>
              <a:p>
                <a:pPr>
                  <a:defRPr sz="1200" b="0" i="0" u="none" strike="noStrike" kern="1200" baseline="0">
                    <a:solidFill>
                      <a:srgbClr val="C00000"/>
                    </a:solidFill>
                    <a:latin typeface="+mn-lt"/>
                    <a:ea typeface="+mn-ea"/>
                    <a:cs typeface="+mn-cs"/>
                  </a:defRPr>
                </a:pPr>
                <a:r>
                  <a:rPr lang="en-US" sz="1200">
                    <a:solidFill>
                      <a:srgbClr val="C00000"/>
                    </a:solidFill>
                  </a:rPr>
                  <a:t>Sentiment</a:t>
                </a:r>
              </a:p>
            </c:rich>
          </c:tx>
          <c:layout/>
          <c:overlay val="0"/>
          <c:spPr>
            <a:noFill/>
            <a:ln>
              <a:noFill/>
            </a:ln>
            <a:effectLst/>
          </c:spPr>
          <c:txPr>
            <a:bodyPr rot="-5400000" spcFirstLastPara="1" vertOverflow="ellipsis" vert="horz" wrap="square" anchor="ctr" anchorCtr="1"/>
            <a:lstStyle/>
            <a:p>
              <a:pPr>
                <a:defRPr sz="1200" b="0" i="0" u="none" strike="noStrike" kern="1200" baseline="0">
                  <a:solidFill>
                    <a:srgbClr val="C00000"/>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2076289696"/>
        <c:crosses val="autoZero"/>
        <c:auto val="1"/>
        <c:lblAlgn val="ctr"/>
        <c:lblOffset val="100"/>
        <c:noMultiLvlLbl val="0"/>
      </c:catAx>
      <c:valAx>
        <c:axId val="207628969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1" i="0" u="none" strike="noStrike" kern="1200" baseline="0">
                    <a:solidFill>
                      <a:srgbClr val="C00000"/>
                    </a:solidFill>
                    <a:latin typeface="+mn-lt"/>
                    <a:ea typeface="+mn-ea"/>
                    <a:cs typeface="+mn-cs"/>
                  </a:defRPr>
                </a:pPr>
                <a:r>
                  <a:rPr lang="en-US" sz="1200" b="1">
                    <a:solidFill>
                      <a:srgbClr val="C00000"/>
                    </a:solidFill>
                  </a:rPr>
                  <a:t>Response</a:t>
                </a:r>
                <a:r>
                  <a:rPr lang="en-US" sz="1200" b="1" baseline="0">
                    <a:solidFill>
                      <a:srgbClr val="C00000"/>
                    </a:solidFill>
                  </a:rPr>
                  <a:t> Time</a:t>
                </a:r>
                <a:endParaRPr lang="en-US" sz="1200" b="1">
                  <a:solidFill>
                    <a:srgbClr val="C00000"/>
                  </a:solidFill>
                </a:endParaRPr>
              </a:p>
            </c:rich>
          </c:tx>
          <c:layout/>
          <c:overlay val="0"/>
          <c:spPr>
            <a:noFill/>
            <a:ln>
              <a:noFill/>
            </a:ln>
            <a:effectLst/>
          </c:spPr>
          <c:txPr>
            <a:bodyPr rot="0" spcFirstLastPara="1" vertOverflow="ellipsis" vert="horz" wrap="square" anchor="ctr" anchorCtr="1"/>
            <a:lstStyle/>
            <a:p>
              <a:pPr>
                <a:defRPr sz="1200" b="1" i="0" u="none" strike="noStrike" kern="1200" baseline="0">
                  <a:solidFill>
                    <a:srgbClr val="C00000"/>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76290784"/>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rgbClr val="D2B4A6"/>
    </a:soli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Reversed" id="25">
  <a:schemeClr val="accent5"/>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7">
  <cs:axisTitle>
    <cs:lnRef idx="0"/>
    <cs:fillRef idx="0"/>
    <cs:effectRef idx="0"/>
    <cs:fontRef idx="minor">
      <a:schemeClr val="tx1">
        <a:lumMod val="65000"/>
        <a:lumOff val="35000"/>
      </a:schemeClr>
    </cs:fontRef>
    <cs:defRPr sz="900"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Vert">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Vert">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60">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1064"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styleClr val="0"/>
    </cs:lnRef>
    <cs:fillRef idx="0"/>
    <cs:effectRef idx="0"/>
    <cs:fontRef idx="minor">
      <cs:styleClr val="0"/>
    </cs:fontRef>
    <cs:defRPr sz="1197" b="1" kern="1200"/>
  </cs:dataLabel>
  <cs:dataLabelCallout>
    <cs:lnRef idx="0">
      <cs:styleClr val="0"/>
    </cs:lnRef>
    <cs:fillRef idx="0"/>
    <cs:effectRef idx="0"/>
    <cs:fontRef idx="minor">
      <cs:styleClr val="0"/>
    </cs:fontRef>
    <cs:spPr>
      <a:solidFill>
        <a:schemeClr val="lt1"/>
      </a:solidFill>
      <a:ln>
        <a:solidFill>
          <a:schemeClr val="phClr"/>
        </a:solidFill>
      </a:ln>
    </cs:spPr>
    <cs:defRPr sz="1197" b="1" kern="1200"/>
    <cs:bodyPr rot="0" spcFirstLastPara="1" vertOverflow="clip" horzOverflow="clip" vert="horz" wrap="square" lIns="36576" tIns="18288" rIns="36576" bIns="18288" anchor="ctr" anchorCtr="1">
      <a:spAutoFit/>
    </cs:bodyPr>
  </cs:dataLabelCallout>
  <cs:dataPoint>
    <cs:lnRef idx="0">
      <cs:styleClr val="0"/>
    </cs:lnRef>
    <cs:fillRef idx="0"/>
    <cs:effectRef idx="0"/>
    <cs:fontRef idx="minor">
      <a:schemeClr val="dk1"/>
    </cs:fontRef>
    <cs:spPr>
      <a:solidFill>
        <a:schemeClr val="lt1"/>
      </a:solidFill>
      <a:ln w="19050">
        <a:solidFill>
          <a:schemeClr val="phClr"/>
        </a:solidFill>
      </a:ln>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0.99852</cdr:x>
      <cdr:y>0.4492</cdr:y>
    </cdr:from>
    <cdr:to>
      <cdr:x>1</cdr:x>
      <cdr:y>1</cdr:y>
    </cdr:to>
    <cdr:cxnSp macro="">
      <cdr:nvCxnSpPr>
        <cdr:cNvPr id="2" name="Elbow Connector 1"/>
        <cdr:cNvCxnSpPr/>
      </cdr:nvCxnSpPr>
      <cdr:spPr>
        <a:xfrm xmlns:a="http://schemas.openxmlformats.org/drawingml/2006/main" rot="5400000" flipH="1" flipV="1">
          <a:off x="8589789" y="1748061"/>
          <a:ext cx="12701" cy="2137894"/>
        </a:xfrm>
        <a:prstGeom xmlns:a="http://schemas.openxmlformats.org/drawingml/2006/main" prst="bentConnector3">
          <a:avLst/>
        </a:prstGeom>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11/23/2023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61EA0F-A667-4B49-8422-0062BC55E249}" type="slidenum">
              <a:rPr lang="en-US" smtClean="0"/>
              <a:t>3</a:t>
            </a:fld>
            <a:endParaRPr lang="en-US"/>
          </a:p>
        </p:txBody>
      </p:sp>
    </p:spTree>
    <p:extLst>
      <p:ext uri="{BB962C8B-B14F-4D97-AF65-F5344CB8AC3E}">
        <p14:creationId xmlns:p14="http://schemas.microsoft.com/office/powerpoint/2010/main" val="3977801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In </a:t>
            </a:r>
            <a:r>
              <a:rPr lang="en-US" baseline="0" dirty="0" smtClean="0"/>
              <a:t>Slide Show mode, click the arrow to enter the PowerPoint Getting Started Center.</a:t>
            </a:r>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9</a:t>
            </a:fld>
            <a:endParaRPr lang="en-US"/>
          </a:p>
        </p:txBody>
      </p:sp>
    </p:spTree>
    <p:extLst>
      <p:ext uri="{BB962C8B-B14F-4D97-AF65-F5344CB8AC3E}">
        <p14:creationId xmlns:p14="http://schemas.microsoft.com/office/powerpoint/2010/main" val="18511961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816AA760-BC71-4FE6-8359-E9A22AB1F19D}" type="datetime1">
              <a:rPr lang="en-US" smtClean="0"/>
              <a:t>11/23/2023</a:t>
            </a:fld>
            <a:endParaRPr lang="en-US"/>
          </a:p>
        </p:txBody>
      </p:sp>
      <p:sp>
        <p:nvSpPr>
          <p:cNvPr id="5" name="Footer Placeholder 4"/>
          <p:cNvSpPr>
            <a:spLocks noGrp="1"/>
          </p:cNvSpPr>
          <p:nvPr>
            <p:ph type="ftr" sz="quarter" idx="11"/>
          </p:nvPr>
        </p:nvSpPr>
        <p:spPr/>
        <p:txBody>
          <a:bodyPr/>
          <a:lstStyle/>
          <a:p>
            <a:r>
              <a:rPr lang="en-US" smtClean="0"/>
              <a:t>Mukti Bhuyan</a:t>
            </a:r>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cxnSp>
        <p:nvCxnSpPr>
          <p:cNvPr id="13" name="Straight Connector 12"/>
          <p:cNvCxnSpPr/>
          <p:nvPr/>
        </p:nvCxnSpPr>
        <p:spPr>
          <a:xfrm flipV="1">
            <a:off x="838684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0"/>
            <a:ext cx="12192000" cy="4572001"/>
          </a:xfrm>
          <a:prstGeom prst="rect">
            <a:avLst/>
          </a:prstGeom>
          <a:blipFill dpi="0" rotWithShape="1">
            <a:blip r:embed="rId2">
              <a:duotone>
                <a:schemeClr val="accent1">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userDrawn="1"/>
        </p:nvSpPr>
        <p:spPr>
          <a:xfrm>
            <a:off x="0" y="0"/>
            <a:ext cx="12192000" cy="4866468"/>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0370895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B5E31A0-C419-490D-A092-B2F3D3947948}" type="datetime1">
              <a:rPr lang="en-US" smtClean="0"/>
              <a:t>11/23/2023</a:t>
            </a:fld>
            <a:endParaRPr lang="en-US"/>
          </a:p>
        </p:txBody>
      </p:sp>
      <p:sp>
        <p:nvSpPr>
          <p:cNvPr id="5" name="Footer Placeholder 4"/>
          <p:cNvSpPr>
            <a:spLocks noGrp="1"/>
          </p:cNvSpPr>
          <p:nvPr>
            <p:ph type="ftr" sz="quarter" idx="11"/>
          </p:nvPr>
        </p:nvSpPr>
        <p:spPr/>
        <p:txBody>
          <a:bodyPr/>
          <a:lstStyle/>
          <a:p>
            <a:r>
              <a:rPr lang="en-US" smtClean="0"/>
              <a:t>Mukti Bhuyan</a:t>
            </a:r>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7" name="Rectangle 6"/>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925136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021C57-BE0A-42EA-A5DA-BE13A03519AE}" type="datetime1">
              <a:rPr lang="en-US" smtClean="0"/>
              <a:t>11/23/2023</a:t>
            </a:fld>
            <a:endParaRPr lang="en-US"/>
          </a:p>
        </p:txBody>
      </p:sp>
      <p:sp>
        <p:nvSpPr>
          <p:cNvPr id="5" name="Footer Placeholder 4"/>
          <p:cNvSpPr>
            <a:spLocks noGrp="1"/>
          </p:cNvSpPr>
          <p:nvPr>
            <p:ph type="ftr" sz="quarter" idx="11"/>
          </p:nvPr>
        </p:nvSpPr>
        <p:spPr/>
        <p:txBody>
          <a:bodyPr/>
          <a:lstStyle/>
          <a:p>
            <a:r>
              <a:rPr lang="en-US" smtClean="0"/>
              <a:t>Mukti Bhuyan</a:t>
            </a:r>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Rectangle 7"/>
          <p:cNvSpPr/>
          <p:nvPr userDrawn="1"/>
        </p:nvSpPr>
        <p:spPr>
          <a:xfrm>
            <a:off x="10095346" y="0"/>
            <a:ext cx="2096655" cy="68580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811937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81B5FFF-0686-4166-A26D-A2B9F3C63895}" type="datetime1">
              <a:rPr lang="en-US" smtClean="0"/>
              <a:t>11/23/2023</a:t>
            </a:fld>
            <a:endParaRPr lang="en-US"/>
          </a:p>
        </p:txBody>
      </p:sp>
      <p:sp>
        <p:nvSpPr>
          <p:cNvPr id="5" name="Footer Placeholder 4"/>
          <p:cNvSpPr>
            <a:spLocks noGrp="1"/>
          </p:cNvSpPr>
          <p:nvPr>
            <p:ph type="ftr" sz="quarter" idx="11"/>
          </p:nvPr>
        </p:nvSpPr>
        <p:spPr/>
        <p:txBody>
          <a:bodyPr/>
          <a:lstStyle/>
          <a:p>
            <a:r>
              <a:rPr lang="en-US" smtClean="0"/>
              <a:t>Mukti Bhuyan</a:t>
            </a:r>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7" name="Rectangle 6"/>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894835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B5A75F4-CD32-4883-8203-ED9C4853A4BE}" type="datetime1">
              <a:rPr lang="en-US" smtClean="0"/>
              <a:t>11/23/2023</a:t>
            </a:fld>
            <a:endParaRPr lang="en-US"/>
          </a:p>
        </p:txBody>
      </p:sp>
      <p:sp>
        <p:nvSpPr>
          <p:cNvPr id="5" name="Footer Placeholder 4"/>
          <p:cNvSpPr>
            <a:spLocks noGrp="1"/>
          </p:cNvSpPr>
          <p:nvPr>
            <p:ph type="ftr" sz="quarter" idx="11"/>
          </p:nvPr>
        </p:nvSpPr>
        <p:spPr/>
        <p:txBody>
          <a:bodyPr/>
          <a:lstStyle/>
          <a:p>
            <a:r>
              <a:rPr lang="en-US" smtClean="0"/>
              <a:t>Mukti Bhuyan</a:t>
            </a:r>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cxnSp>
        <p:nvCxnSpPr>
          <p:cNvPr id="12" name="Straight Connector 11"/>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0" y="-1"/>
            <a:ext cx="12192000" cy="4572000"/>
          </a:xfrm>
          <a:prstGeom prst="rect">
            <a:avLst/>
          </a:prstGeom>
          <a:blipFill dpi="0" rotWithShape="1">
            <a:blip r:embed="rId2">
              <a:duotone>
                <a:schemeClr val="accent3">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userDrawn="1"/>
        </p:nvSpPr>
        <p:spPr>
          <a:xfrm>
            <a:off x="5656882" y="1709738"/>
            <a:ext cx="6535119" cy="357518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702616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7D7DA49-2D63-4776-8EB1-64A4F85F26F5}" type="datetime1">
              <a:rPr lang="en-US" smtClean="0"/>
              <a:t>11/23/2023</a:t>
            </a:fld>
            <a:endParaRPr lang="en-US"/>
          </a:p>
        </p:txBody>
      </p:sp>
      <p:sp>
        <p:nvSpPr>
          <p:cNvPr id="6" name="Footer Placeholder 5"/>
          <p:cNvSpPr>
            <a:spLocks noGrp="1"/>
          </p:cNvSpPr>
          <p:nvPr>
            <p:ph type="ftr" sz="quarter" idx="11"/>
          </p:nvPr>
        </p:nvSpPr>
        <p:spPr/>
        <p:txBody>
          <a:bodyPr/>
          <a:lstStyle/>
          <a:p>
            <a:r>
              <a:rPr lang="en-US" smtClean="0"/>
              <a:t>Mukti Bhuyan</a:t>
            </a:r>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t>‹#›</a:t>
            </a:fld>
            <a:endParaRPr lang="en-US"/>
          </a:p>
        </p:txBody>
      </p:sp>
      <p:sp>
        <p:nvSpPr>
          <p:cNvPr id="8" name="Rectangle 7"/>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142798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4DC6A89-A7FB-4388-B3A4-3FAFA603329E}" type="datetime1">
              <a:rPr lang="en-US" smtClean="0"/>
              <a:t>11/23/2023</a:t>
            </a:fld>
            <a:endParaRPr lang="en-US"/>
          </a:p>
        </p:txBody>
      </p:sp>
      <p:sp>
        <p:nvSpPr>
          <p:cNvPr id="8" name="Footer Placeholder 7"/>
          <p:cNvSpPr>
            <a:spLocks noGrp="1"/>
          </p:cNvSpPr>
          <p:nvPr>
            <p:ph type="ftr" sz="quarter" idx="11"/>
          </p:nvPr>
        </p:nvSpPr>
        <p:spPr/>
        <p:txBody>
          <a:bodyPr/>
          <a:lstStyle/>
          <a:p>
            <a:r>
              <a:rPr lang="en-US" smtClean="0"/>
              <a:t>Mukti Bhuyan</a:t>
            </a:r>
            <a:endParaRPr lang="en-US"/>
          </a:p>
        </p:txBody>
      </p:sp>
      <p:sp>
        <p:nvSpPr>
          <p:cNvPr id="9" name="Slide Number Placeholder 8"/>
          <p:cNvSpPr>
            <a:spLocks noGrp="1"/>
          </p:cNvSpPr>
          <p:nvPr>
            <p:ph type="sldNum" sz="quarter" idx="12"/>
          </p:nvPr>
        </p:nvSpPr>
        <p:spPr/>
        <p:txBody>
          <a:bodyPr/>
          <a:lstStyle/>
          <a:p>
            <a:fld id="{9860EDB8-5305-433F-BE41-D7A86D811DB3}" type="slidenum">
              <a:rPr lang="en-US" smtClean="0"/>
              <a:t>‹#›</a:t>
            </a:fld>
            <a:endParaRPr lang="en-US"/>
          </a:p>
        </p:txBody>
      </p:sp>
      <p:sp>
        <p:nvSpPr>
          <p:cNvPr id="11" name="Rectangle 10"/>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4173897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4411CB0-6045-4C67-9F22-16A0B2427297}" type="datetime1">
              <a:rPr lang="en-US" smtClean="0"/>
              <a:t>11/23/2023</a:t>
            </a:fld>
            <a:endParaRPr lang="en-US"/>
          </a:p>
        </p:txBody>
      </p:sp>
      <p:sp>
        <p:nvSpPr>
          <p:cNvPr id="4" name="Footer Placeholder 3"/>
          <p:cNvSpPr>
            <a:spLocks noGrp="1"/>
          </p:cNvSpPr>
          <p:nvPr>
            <p:ph type="ftr" sz="quarter" idx="11"/>
          </p:nvPr>
        </p:nvSpPr>
        <p:spPr/>
        <p:txBody>
          <a:bodyPr/>
          <a:lstStyle/>
          <a:p>
            <a:r>
              <a:rPr lang="en-US" smtClean="0"/>
              <a:t>Mukti Bhuyan</a:t>
            </a:r>
            <a:endParaRPr lang="en-US"/>
          </a:p>
        </p:txBody>
      </p:sp>
      <p:sp>
        <p:nvSpPr>
          <p:cNvPr id="5" name="Slide Number Placeholder 4"/>
          <p:cNvSpPr>
            <a:spLocks noGrp="1"/>
          </p:cNvSpPr>
          <p:nvPr>
            <p:ph type="sldNum" sz="quarter" idx="12"/>
          </p:nvPr>
        </p:nvSpPr>
        <p:spPr/>
        <p:txBody>
          <a:bodyPr/>
          <a:lstStyle/>
          <a:p>
            <a:fld id="{9860EDB8-5305-433F-BE41-D7A86D811DB3}" type="slidenum">
              <a:rPr lang="en-US" smtClean="0"/>
              <a:t>‹#›</a:t>
            </a:fld>
            <a:endParaRPr lang="en-US"/>
          </a:p>
        </p:txBody>
      </p:sp>
      <p:sp>
        <p:nvSpPr>
          <p:cNvPr id="6" name="Rectangle 5"/>
          <p:cNvSpPr/>
          <p:nvPr userDrawn="1"/>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5926722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378BBC-9D0A-4ABA-8F53-E1D1EF17E40F}" type="datetime1">
              <a:rPr lang="en-US" smtClean="0"/>
              <a:t>11/23/2023</a:t>
            </a:fld>
            <a:endParaRPr lang="en-US"/>
          </a:p>
        </p:txBody>
      </p:sp>
      <p:sp>
        <p:nvSpPr>
          <p:cNvPr id="3" name="Footer Placeholder 2"/>
          <p:cNvSpPr>
            <a:spLocks noGrp="1"/>
          </p:cNvSpPr>
          <p:nvPr>
            <p:ph type="ftr" sz="quarter" idx="11"/>
          </p:nvPr>
        </p:nvSpPr>
        <p:spPr/>
        <p:txBody>
          <a:bodyPr/>
          <a:lstStyle/>
          <a:p>
            <a:r>
              <a:rPr lang="en-US" smtClean="0"/>
              <a:t>Mukti Bhuyan</a:t>
            </a:r>
            <a:endParaRPr lang="en-US"/>
          </a:p>
        </p:txBody>
      </p:sp>
      <p:sp>
        <p:nvSpPr>
          <p:cNvPr id="4" name="Slide Number Placeholder 3"/>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3849104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1AF66D-9F96-433B-B1A8-3E66C48560DE}" type="datetime1">
              <a:rPr lang="en-US" smtClean="0"/>
              <a:t>11/23/2023</a:t>
            </a:fld>
            <a:endParaRPr lang="en-US"/>
          </a:p>
        </p:txBody>
      </p:sp>
      <p:sp>
        <p:nvSpPr>
          <p:cNvPr id="6" name="Footer Placeholder 5"/>
          <p:cNvSpPr>
            <a:spLocks noGrp="1"/>
          </p:cNvSpPr>
          <p:nvPr>
            <p:ph type="ftr" sz="quarter" idx="11"/>
          </p:nvPr>
        </p:nvSpPr>
        <p:spPr/>
        <p:txBody>
          <a:bodyPr/>
          <a:lstStyle/>
          <a:p>
            <a:r>
              <a:rPr lang="en-US" smtClean="0"/>
              <a:t>Mukti Bhuyan</a:t>
            </a:r>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t>‹#›</a:t>
            </a:fld>
            <a:endParaRPr lang="en-US"/>
          </a:p>
        </p:txBody>
      </p:sp>
    </p:spTree>
    <p:extLst>
      <p:ext uri="{BB962C8B-B14F-4D97-AF65-F5344CB8AC3E}">
        <p14:creationId xmlns:p14="http://schemas.microsoft.com/office/powerpoint/2010/main" val="699863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F102F0-9B7C-47C7-A1D2-BB542ABCACAF}" type="datetime1">
              <a:rPr lang="en-US" smtClean="0"/>
              <a:t>11/23/2023</a:t>
            </a:fld>
            <a:endParaRPr lang="en-US"/>
          </a:p>
        </p:txBody>
      </p:sp>
      <p:sp>
        <p:nvSpPr>
          <p:cNvPr id="6" name="Footer Placeholder 5"/>
          <p:cNvSpPr>
            <a:spLocks noGrp="1"/>
          </p:cNvSpPr>
          <p:nvPr>
            <p:ph type="ftr" sz="quarter" idx="11"/>
          </p:nvPr>
        </p:nvSpPr>
        <p:spPr/>
        <p:txBody>
          <a:bodyPr/>
          <a:lstStyle/>
          <a:p>
            <a:r>
              <a:rPr lang="en-US" smtClean="0"/>
              <a:t>Mukti Bhuyan</a:t>
            </a:r>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0797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08165D73-C39A-4632-9D07-B41269C8A569}" type="datetime1">
              <a:rPr lang="en-US" smtClean="0"/>
              <a:t>11/23/2023</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r>
              <a:rPr lang="en-US" smtClean="0"/>
              <a:t>Mukti Bhuyan</a:t>
            </a:r>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860EDB8-5305-433F-BE41-D7A86D811DB3}" type="slidenum">
              <a:rPr lang="en-US" smtClean="0"/>
              <a:t>‹#›</a:t>
            </a:fld>
            <a:endParaRPr lang="en-US"/>
          </a:p>
        </p:txBody>
      </p:sp>
      <p:cxnSp>
        <p:nvCxnSpPr>
          <p:cNvPr id="8" name="Straight Connector 7"/>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1522423"/>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Lst>
  <p:hf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xml"/><Relationship Id="rId4" Type="http://schemas.openxmlformats.org/officeDocument/2006/relationships/chart" Target="../charts/chart7.xml"/></Relationships>
</file>

<file path=ppt/slides/_rels/slide7.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2.xml"/><Relationship Id="rId5" Type="http://schemas.openxmlformats.org/officeDocument/2006/relationships/chart" Target="../charts/chart10.xml"/><Relationship Id="rId4" Type="http://schemas.openxmlformats.org/officeDocument/2006/relationships/slide" Target="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o15.officeredir.microsoft.com/r/rlid2013GettingStartedCntrPPT?clid=1033"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89527" y="3135924"/>
            <a:ext cx="10369388" cy="1600199"/>
          </a:xfrm>
        </p:spPr>
        <p:txBody>
          <a:bodyPr/>
          <a:lstStyle/>
          <a:p>
            <a:r>
              <a:rPr lang="en-US" dirty="0" smtClean="0">
                <a:solidFill>
                  <a:schemeClr val="bg1"/>
                </a:solidFill>
              </a:rPr>
              <a:t>Nile’s Customer Service Analysis</a:t>
            </a:r>
            <a:endParaRPr lang="en-US" dirty="0">
              <a:solidFill>
                <a:schemeClr val="bg1"/>
              </a:solidFill>
            </a:endParaRPr>
          </a:p>
        </p:txBody>
      </p:sp>
      <p:sp>
        <p:nvSpPr>
          <p:cNvPr id="3" name="TextBox 2"/>
          <p:cNvSpPr txBox="1"/>
          <p:nvPr/>
        </p:nvSpPr>
        <p:spPr>
          <a:xfrm>
            <a:off x="9968250" y="5657671"/>
            <a:ext cx="2223750" cy="923330"/>
          </a:xfrm>
          <a:prstGeom prst="rect">
            <a:avLst/>
          </a:prstGeom>
          <a:noFill/>
        </p:spPr>
        <p:txBody>
          <a:bodyPr wrap="square" rtlCol="0">
            <a:spAutoFit/>
          </a:bodyPr>
          <a:lstStyle/>
          <a:p>
            <a:r>
              <a:rPr lang="en-US" dirty="0" smtClean="0">
                <a:solidFill>
                  <a:srgbClr val="DD462F"/>
                </a:solidFill>
              </a:rPr>
              <a:t>MUKTI BHUYAN</a:t>
            </a:r>
          </a:p>
          <a:p>
            <a:r>
              <a:rPr lang="en-US" dirty="0" smtClean="0">
                <a:solidFill>
                  <a:srgbClr val="DD462F"/>
                </a:solidFill>
              </a:rPr>
              <a:t>BATCH 11</a:t>
            </a:r>
          </a:p>
          <a:p>
            <a:r>
              <a:rPr lang="en-US" dirty="0" smtClean="0">
                <a:solidFill>
                  <a:srgbClr val="DD462F"/>
                </a:solidFill>
              </a:rPr>
              <a:t>HEROVIRED ABADS</a:t>
            </a:r>
            <a:endParaRPr lang="en-US" dirty="0">
              <a:solidFill>
                <a:srgbClr val="DD462F"/>
              </a:solidFill>
            </a:endParaRPr>
          </a:p>
        </p:txBody>
      </p:sp>
      <p:sp>
        <p:nvSpPr>
          <p:cNvPr id="5" name="Slide Number Placeholder 4"/>
          <p:cNvSpPr>
            <a:spLocks noGrp="1"/>
          </p:cNvSpPr>
          <p:nvPr>
            <p:ph type="sldNum" sz="quarter" idx="12"/>
          </p:nvPr>
        </p:nvSpPr>
        <p:spPr>
          <a:xfrm>
            <a:off x="11218333" y="6592390"/>
            <a:ext cx="973667" cy="164023"/>
          </a:xfrm>
        </p:spPr>
        <p:txBody>
          <a:bodyPr/>
          <a:lstStyle/>
          <a:p>
            <a:fld id="{9860EDB8-5305-433F-BE41-D7A86D811DB3}" type="slidenum">
              <a:rPr lang="en-US" sz="1500" smtClean="0"/>
              <a:t>1</a:t>
            </a:fld>
            <a:endParaRPr lang="en-US" sz="1500" dirty="0"/>
          </a:p>
        </p:txBody>
      </p:sp>
    </p:spTree>
    <p:extLst>
      <p:ext uri="{BB962C8B-B14F-4D97-AF65-F5344CB8AC3E}">
        <p14:creationId xmlns:p14="http://schemas.microsoft.com/office/powerpoint/2010/main" val="24718077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632" y="326008"/>
            <a:ext cx="9720072" cy="1499616"/>
          </a:xfrm>
        </p:spPr>
        <p:txBody>
          <a:bodyPr/>
          <a:lstStyle/>
          <a:p>
            <a:r>
              <a:rPr lang="en-US" dirty="0" smtClean="0">
                <a:solidFill>
                  <a:schemeClr val="bg1"/>
                </a:solidFill>
              </a:rPr>
              <a:t>About Company &amp; Vision Of Analysis</a:t>
            </a:r>
            <a:endParaRPr lang="en-US" dirty="0">
              <a:solidFill>
                <a:schemeClr val="bg1"/>
              </a:solidFill>
            </a:endParaRPr>
          </a:p>
        </p:txBody>
      </p:sp>
      <p:sp>
        <p:nvSpPr>
          <p:cNvPr id="3" name="Content Placeholder 2"/>
          <p:cNvSpPr>
            <a:spLocks noGrp="1"/>
          </p:cNvSpPr>
          <p:nvPr>
            <p:ph idx="1"/>
          </p:nvPr>
        </p:nvSpPr>
        <p:spPr>
          <a:xfrm>
            <a:off x="843497" y="1528080"/>
            <a:ext cx="4876800" cy="4865462"/>
          </a:xfrm>
        </p:spPr>
        <p:txBody>
          <a:bodyPr>
            <a:normAutofit/>
          </a:bodyPr>
          <a:lstStyle/>
          <a:p>
            <a:r>
              <a:rPr lang="en-US" dirty="0" smtClean="0"/>
              <a:t>Nile , an E-commerce company , giving a platform to its clients for shopping of various products under one roof .</a:t>
            </a:r>
          </a:p>
          <a:p>
            <a:r>
              <a:rPr lang="en-US" dirty="0" smtClean="0"/>
              <a:t>Business is spread over 461 cities of 50 states.</a:t>
            </a:r>
          </a:p>
          <a:p>
            <a:endParaRPr lang="en-US" dirty="0"/>
          </a:p>
          <a:p>
            <a:endParaRPr lang="en-US" dirty="0" smtClean="0"/>
          </a:p>
          <a:p>
            <a:endParaRPr lang="en-US" dirty="0" smtClean="0"/>
          </a:p>
          <a:p>
            <a:endParaRPr lang="en-US" dirty="0" smtClean="0"/>
          </a:p>
          <a:p>
            <a:pPr marL="0" indent="0">
              <a:buNone/>
            </a:pPr>
            <a:endParaRPr lang="en-US" dirty="0"/>
          </a:p>
          <a:p>
            <a:endParaRPr lang="en-US" dirty="0" smtClean="0"/>
          </a:p>
          <a:p>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75866" y="1389772"/>
            <a:ext cx="4908527" cy="2571039"/>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16529" y="4258355"/>
            <a:ext cx="3048000" cy="2033016"/>
          </a:xfrm>
          <a:prstGeom prst="rect">
            <a:avLst/>
          </a:prstGeom>
        </p:spPr>
      </p:pic>
      <p:sp>
        <p:nvSpPr>
          <p:cNvPr id="9" name="Rectangle 8"/>
          <p:cNvSpPr/>
          <p:nvPr/>
        </p:nvSpPr>
        <p:spPr>
          <a:xfrm>
            <a:off x="4975668" y="4740983"/>
            <a:ext cx="6096000" cy="646331"/>
          </a:xfrm>
          <a:prstGeom prst="rect">
            <a:avLst/>
          </a:prstGeom>
        </p:spPr>
        <p:txBody>
          <a:bodyPr>
            <a:spAutoFit/>
          </a:bodyPr>
          <a:lstStyle/>
          <a:p>
            <a:r>
              <a:rPr lang="en-US" dirty="0"/>
              <a:t>Customer Service analysis is done to improve and provide better service from Nile’s to its clients.</a:t>
            </a:r>
          </a:p>
        </p:txBody>
      </p:sp>
      <p:sp>
        <p:nvSpPr>
          <p:cNvPr id="5" name="Slide Number Placeholder 4"/>
          <p:cNvSpPr>
            <a:spLocks noGrp="1"/>
          </p:cNvSpPr>
          <p:nvPr>
            <p:ph type="sldNum" sz="quarter" idx="12"/>
          </p:nvPr>
        </p:nvSpPr>
        <p:spPr>
          <a:xfrm>
            <a:off x="11705166" y="6534219"/>
            <a:ext cx="973667" cy="274320"/>
          </a:xfrm>
        </p:spPr>
        <p:txBody>
          <a:bodyPr/>
          <a:lstStyle/>
          <a:p>
            <a:fld id="{9860EDB8-5305-433F-BE41-D7A86D811DB3}" type="slidenum">
              <a:rPr lang="en-US" sz="1500" smtClean="0"/>
              <a:t>2</a:t>
            </a:fld>
            <a:endParaRPr lang="en-US" sz="1500"/>
          </a:p>
        </p:txBody>
      </p:sp>
    </p:spTree>
    <p:extLst>
      <p:ext uri="{BB962C8B-B14F-4D97-AF65-F5344CB8AC3E}">
        <p14:creationId xmlns:p14="http://schemas.microsoft.com/office/powerpoint/2010/main" val="20907338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134" y="175054"/>
            <a:ext cx="9720072" cy="1499616"/>
          </a:xfrm>
        </p:spPr>
        <p:txBody>
          <a:bodyPr/>
          <a:lstStyle/>
          <a:p>
            <a:r>
              <a:rPr lang="en-US" dirty="0" smtClean="0">
                <a:solidFill>
                  <a:schemeClr val="bg1"/>
                </a:solidFill>
              </a:rPr>
              <a:t>Base Details &amp; Challenges </a:t>
            </a:r>
            <a:endParaRPr lang="en-US" dirty="0">
              <a:solidFill>
                <a:schemeClr val="bg1"/>
              </a:solidFill>
            </a:endParaRPr>
          </a:p>
        </p:txBody>
      </p:sp>
      <p:sp>
        <p:nvSpPr>
          <p:cNvPr id="3" name="Content Placeholder 2"/>
          <p:cNvSpPr>
            <a:spLocks noGrp="1"/>
          </p:cNvSpPr>
          <p:nvPr>
            <p:ph idx="1"/>
          </p:nvPr>
        </p:nvSpPr>
        <p:spPr>
          <a:xfrm>
            <a:off x="331763" y="1637722"/>
            <a:ext cx="6093884" cy="2404192"/>
          </a:xfrm>
          <a:solidFill>
            <a:schemeClr val="accent5">
              <a:lumMod val="20000"/>
              <a:lumOff val="80000"/>
            </a:schemeClr>
          </a:solidFill>
        </p:spPr>
        <p:txBody>
          <a:bodyPr>
            <a:normAutofit/>
          </a:bodyPr>
          <a:lstStyle/>
          <a:p>
            <a:r>
              <a:rPr lang="en-US" sz="1800" b="1" u="sng" dirty="0" smtClean="0">
                <a:solidFill>
                  <a:srgbClr val="C00000"/>
                </a:solidFill>
              </a:rPr>
              <a:t>Base Details:</a:t>
            </a:r>
          </a:p>
          <a:p>
            <a:pPr lvl="1"/>
            <a:r>
              <a:rPr lang="en-US" sz="1400" dirty="0" smtClean="0"/>
              <a:t>Total 32941 Customers contacted customer care in the month of October,2020 through call centers, web, Email and chatboat.</a:t>
            </a:r>
          </a:p>
          <a:p>
            <a:pPr lvl="1"/>
            <a:r>
              <a:rPr lang="en-US" sz="1400" dirty="0" smtClean="0"/>
              <a:t>Approximately 1100 -1200 calls were handled in October month except 31</a:t>
            </a:r>
            <a:r>
              <a:rPr lang="en-US" sz="1400" baseline="30000" dirty="0" smtClean="0"/>
              <a:t>st</a:t>
            </a:r>
            <a:r>
              <a:rPr lang="en-US" sz="1400" dirty="0" smtClean="0"/>
              <a:t> oct,2020.</a:t>
            </a:r>
          </a:p>
          <a:p>
            <a:pPr lvl="1"/>
            <a:r>
              <a:rPr lang="en-US" sz="1400" dirty="0" smtClean="0"/>
              <a:t>Customer request received from 461 cities of 50 states.</a:t>
            </a:r>
          </a:p>
          <a:p>
            <a:pPr lvl="1"/>
            <a:r>
              <a:rPr lang="en-US" sz="1400" dirty="0" smtClean="0"/>
              <a:t>No repetition of customer were seen .</a:t>
            </a:r>
          </a:p>
          <a:p>
            <a:pPr lvl="1"/>
            <a:r>
              <a:rPr lang="en-US" sz="1400" dirty="0" smtClean="0"/>
              <a:t>Customer request’s were received across 4 Service centers i.e. </a:t>
            </a:r>
            <a:r>
              <a:rPr lang="en-US" sz="1400" dirty="0"/>
              <a:t>Baltimore/MD , Chicago/IL, Denver/CO and Los </a:t>
            </a:r>
            <a:r>
              <a:rPr lang="en-US" sz="1400" dirty="0" smtClean="0"/>
              <a:t>Angeles/CA.</a:t>
            </a:r>
          </a:p>
          <a:p>
            <a:endParaRPr lang="en-US" sz="1400" dirty="0" smtClean="0"/>
          </a:p>
          <a:p>
            <a:endParaRPr lang="en-US" sz="14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1763" y="4162953"/>
            <a:ext cx="3094906" cy="233556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26669" y="4163433"/>
            <a:ext cx="2998978" cy="2335080"/>
          </a:xfrm>
          <a:prstGeom prst="rect">
            <a:avLst/>
          </a:prstGeom>
        </p:spPr>
      </p:pic>
      <p:sp>
        <p:nvSpPr>
          <p:cNvPr id="5" name="TextBox 4"/>
          <p:cNvSpPr txBox="1"/>
          <p:nvPr/>
        </p:nvSpPr>
        <p:spPr>
          <a:xfrm>
            <a:off x="6425647" y="4176571"/>
            <a:ext cx="5766353" cy="2308324"/>
          </a:xfrm>
          <a:prstGeom prst="rect">
            <a:avLst/>
          </a:prstGeom>
          <a:solidFill>
            <a:srgbClr val="FFFF99"/>
          </a:solidFill>
        </p:spPr>
        <p:txBody>
          <a:bodyPr wrap="square" rtlCol="0">
            <a:spAutoFit/>
          </a:bodyPr>
          <a:lstStyle/>
          <a:p>
            <a:pPr algn="just"/>
            <a:r>
              <a:rPr lang="en-US" b="1" u="sng" dirty="0" smtClean="0">
                <a:solidFill>
                  <a:srgbClr val="C00000"/>
                </a:solidFill>
              </a:rPr>
              <a:t>Challenges In Data:</a:t>
            </a:r>
          </a:p>
          <a:p>
            <a:pPr marL="285750" indent="-285750" algn="just">
              <a:buFont typeface="Arial" panose="020B0604020202020204" pitchFamily="34" charset="0"/>
              <a:buChar char="•"/>
            </a:pPr>
            <a:r>
              <a:rPr lang="en-US" sz="1400" dirty="0" smtClean="0"/>
              <a:t>Basic details like Product category, Gender, payment mode, phone </a:t>
            </a:r>
          </a:p>
          <a:p>
            <a:pPr algn="just"/>
            <a:r>
              <a:rPr lang="en-US" sz="1400" dirty="0" smtClean="0"/>
              <a:t>number etc. are not available to check the pattern of queries received under</a:t>
            </a:r>
          </a:p>
          <a:p>
            <a:pPr algn="just"/>
            <a:r>
              <a:rPr lang="en-US" sz="1400" dirty="0" smtClean="0"/>
              <a:t> what product, repeating customer (if any), gender based shopping etc.</a:t>
            </a:r>
          </a:p>
          <a:p>
            <a:pPr algn="just"/>
            <a:endParaRPr lang="en-US" sz="1400" dirty="0" smtClean="0"/>
          </a:p>
          <a:p>
            <a:pPr marL="285750" indent="-285750" algn="just">
              <a:buFont typeface="Arial" panose="020B0604020202020204" pitchFamily="34" charset="0"/>
              <a:buChar char="•"/>
            </a:pPr>
            <a:r>
              <a:rPr lang="en-US" sz="1400" dirty="0" smtClean="0"/>
              <a:t>CSAT Score available by only 30%.</a:t>
            </a:r>
          </a:p>
          <a:p>
            <a:pPr marL="285750" indent="-285750" algn="just">
              <a:buFont typeface="Arial" panose="020B0604020202020204" pitchFamily="34" charset="0"/>
              <a:buChar char="•"/>
            </a:pPr>
            <a:endParaRPr lang="en-US" sz="1400" dirty="0" smtClean="0"/>
          </a:p>
          <a:p>
            <a:pPr marL="285750" indent="-285750" algn="just">
              <a:buFont typeface="Arial" panose="020B0604020202020204" pitchFamily="34" charset="0"/>
              <a:buChar char="•"/>
            </a:pPr>
            <a:r>
              <a:rPr lang="en-US" sz="1400" dirty="0" smtClean="0"/>
              <a:t>No name/ employee code of customer care agent available to check the </a:t>
            </a:r>
          </a:p>
          <a:p>
            <a:pPr algn="just"/>
            <a:r>
              <a:rPr lang="en-US" sz="1400" dirty="0" smtClean="0"/>
              <a:t>  efficiency of request serviced</a:t>
            </a:r>
            <a:r>
              <a:rPr lang="en-US" sz="1400" dirty="0"/>
              <a:t> </a:t>
            </a:r>
            <a:r>
              <a:rPr lang="en-US" sz="1400" dirty="0" smtClean="0"/>
              <a:t>and strength of team.</a:t>
            </a:r>
          </a:p>
          <a:p>
            <a:pPr algn="just"/>
            <a:endParaRPr lang="en-US" sz="1400" dirty="0"/>
          </a:p>
        </p:txBody>
      </p:sp>
      <p:sp>
        <p:nvSpPr>
          <p:cNvPr id="6" name="TextBox 5"/>
          <p:cNvSpPr txBox="1"/>
          <p:nvPr/>
        </p:nvSpPr>
        <p:spPr>
          <a:xfrm>
            <a:off x="6425647" y="1637721"/>
            <a:ext cx="5766354" cy="2523768"/>
          </a:xfrm>
          <a:prstGeom prst="rect">
            <a:avLst/>
          </a:prstGeom>
          <a:solidFill>
            <a:schemeClr val="accent4">
              <a:lumMod val="20000"/>
              <a:lumOff val="80000"/>
            </a:schemeClr>
          </a:solidFill>
        </p:spPr>
        <p:txBody>
          <a:bodyPr wrap="square" rtlCol="0">
            <a:spAutoFit/>
          </a:bodyPr>
          <a:lstStyle/>
          <a:p>
            <a:pPr algn="just"/>
            <a:r>
              <a:rPr lang="en-US" b="1" u="sng" dirty="0" smtClean="0">
                <a:solidFill>
                  <a:srgbClr val="C00000"/>
                </a:solidFill>
              </a:rPr>
              <a:t>Date Cleaning:</a:t>
            </a:r>
          </a:p>
          <a:p>
            <a:pPr algn="just"/>
            <a:endParaRPr lang="en-US" sz="1400" dirty="0"/>
          </a:p>
          <a:p>
            <a:pPr marL="285750" indent="-285750" algn="just">
              <a:buFont typeface="Arial" panose="020B0604020202020204" pitchFamily="34" charset="0"/>
              <a:buChar char="•"/>
            </a:pPr>
            <a:r>
              <a:rPr lang="en-US" sz="1400" dirty="0" smtClean="0"/>
              <a:t>Headers are corrected to Proper case.</a:t>
            </a:r>
          </a:p>
          <a:p>
            <a:pPr algn="just"/>
            <a:endParaRPr lang="en-US" sz="1400" dirty="0" smtClean="0"/>
          </a:p>
          <a:p>
            <a:pPr marL="285750" indent="-285750" algn="just">
              <a:buFont typeface="Arial" panose="020B0604020202020204" pitchFamily="34" charset="0"/>
              <a:buChar char="•"/>
            </a:pPr>
            <a:r>
              <a:rPr lang="en-US" sz="1400" dirty="0" smtClean="0"/>
              <a:t>Date format is corrected to uniform format.</a:t>
            </a:r>
          </a:p>
          <a:p>
            <a:pPr algn="just"/>
            <a:endParaRPr lang="en-US" sz="1400" dirty="0" smtClean="0"/>
          </a:p>
          <a:p>
            <a:pPr marL="285750" indent="-285750" algn="just">
              <a:buFont typeface="Arial" panose="020B0604020202020204" pitchFamily="34" charset="0"/>
              <a:buChar char="•"/>
            </a:pPr>
            <a:r>
              <a:rPr lang="en-US" sz="1400" dirty="0" smtClean="0"/>
              <a:t>States like Delaware , North California,Maine are correctly mapped to respective cities based on percentage of data already available in excel.</a:t>
            </a:r>
          </a:p>
          <a:p>
            <a:pPr algn="just"/>
            <a:endParaRPr lang="en-US" sz="1400" dirty="0" smtClean="0"/>
          </a:p>
          <a:p>
            <a:pPr marL="285750" indent="-285750" algn="just">
              <a:buFont typeface="Arial" panose="020B0604020202020204" pitchFamily="34" charset="0"/>
              <a:buChar char="•"/>
            </a:pPr>
            <a:r>
              <a:rPr lang="en-US" sz="1400" dirty="0" smtClean="0"/>
              <a:t>Blank CSAT score are filled with average of each category like Positive , Negative and Neutral reactions received from customer.</a:t>
            </a:r>
            <a:endParaRPr lang="en-US" sz="1400" dirty="0"/>
          </a:p>
        </p:txBody>
      </p:sp>
      <p:sp>
        <p:nvSpPr>
          <p:cNvPr id="9" name="Slide Number Placeholder 8"/>
          <p:cNvSpPr>
            <a:spLocks noGrp="1"/>
          </p:cNvSpPr>
          <p:nvPr>
            <p:ph type="sldNum" sz="quarter" idx="12"/>
          </p:nvPr>
        </p:nvSpPr>
        <p:spPr>
          <a:xfrm>
            <a:off x="11596989" y="6498033"/>
            <a:ext cx="973667" cy="274320"/>
          </a:xfrm>
        </p:spPr>
        <p:txBody>
          <a:bodyPr/>
          <a:lstStyle/>
          <a:p>
            <a:fld id="{9860EDB8-5305-433F-BE41-D7A86D811DB3}" type="slidenum">
              <a:rPr lang="en-US" sz="1500" smtClean="0"/>
              <a:t>3</a:t>
            </a:fld>
            <a:endParaRPr lang="en-US" sz="1500" dirty="0"/>
          </a:p>
        </p:txBody>
      </p:sp>
    </p:spTree>
    <p:extLst>
      <p:ext uri="{BB962C8B-B14F-4D97-AF65-F5344CB8AC3E}">
        <p14:creationId xmlns:p14="http://schemas.microsoft.com/office/powerpoint/2010/main" val="13286760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695" y="321311"/>
            <a:ext cx="8596668" cy="1320800"/>
          </a:xfrm>
        </p:spPr>
        <p:txBody>
          <a:bodyPr/>
          <a:lstStyle/>
          <a:p>
            <a:r>
              <a:rPr lang="en-US" dirty="0" smtClean="0">
                <a:solidFill>
                  <a:schemeClr val="bg1"/>
                </a:solidFill>
              </a:rPr>
              <a:t>Root Cause Analysis</a:t>
            </a:r>
            <a:endParaRPr lang="en-US" dirty="0">
              <a:solidFill>
                <a:schemeClr val="bg1"/>
              </a:solidFill>
            </a:endParaRP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070156302"/>
              </p:ext>
            </p:extLst>
          </p:nvPr>
        </p:nvGraphicFramePr>
        <p:xfrm>
          <a:off x="0" y="1326524"/>
          <a:ext cx="5927682" cy="2886212"/>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p:cNvSpPr txBox="1"/>
          <p:nvPr/>
        </p:nvSpPr>
        <p:spPr>
          <a:xfrm>
            <a:off x="5933003" y="1642111"/>
            <a:ext cx="6258997" cy="2739211"/>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solidFill>
                  <a:srgbClr val="7030A0"/>
                </a:solidFill>
              </a:rPr>
              <a:t>Request received mainly in 3 categories like Billing Questions ,Payments and Service Outage</a:t>
            </a:r>
          </a:p>
          <a:p>
            <a:endParaRPr lang="en-US" sz="1600" dirty="0" smtClean="0">
              <a:solidFill>
                <a:srgbClr val="7030A0"/>
              </a:solidFill>
            </a:endParaRPr>
          </a:p>
          <a:p>
            <a:endParaRPr lang="en-US" sz="1600" dirty="0" smtClean="0">
              <a:solidFill>
                <a:srgbClr val="7030A0"/>
              </a:solidFill>
            </a:endParaRPr>
          </a:p>
          <a:p>
            <a:pPr marL="171450" indent="-171450">
              <a:buFont typeface="Arial" panose="020B0604020202020204" pitchFamily="34" charset="0"/>
              <a:buChar char="•"/>
            </a:pPr>
            <a:r>
              <a:rPr lang="en-US" sz="1600" b="1" u="sng" dirty="0" smtClean="0">
                <a:solidFill>
                  <a:srgbClr val="DD462F"/>
                </a:solidFill>
              </a:rPr>
              <a:t>Billing Question comprises to approximately  72% of total request </a:t>
            </a:r>
            <a:r>
              <a:rPr lang="en-US" sz="1600" b="1" dirty="0" smtClean="0">
                <a:solidFill>
                  <a:srgbClr val="DD462F"/>
                </a:solidFill>
              </a:rPr>
              <a:t>, </a:t>
            </a:r>
            <a:r>
              <a:rPr lang="en-US" sz="1600" dirty="0" smtClean="0">
                <a:solidFill>
                  <a:srgbClr val="7030A0"/>
                </a:solidFill>
              </a:rPr>
              <a:t>Payments by 14% and Service outage 14%.</a:t>
            </a:r>
          </a:p>
          <a:p>
            <a:endParaRPr lang="en-US" sz="1600" b="1" dirty="0" smtClean="0">
              <a:solidFill>
                <a:srgbClr val="7030A0"/>
              </a:solidFill>
            </a:endParaRPr>
          </a:p>
          <a:p>
            <a:pPr marL="171450" indent="-171450">
              <a:buFont typeface="Arial" panose="020B0604020202020204" pitchFamily="34" charset="0"/>
              <a:buChar char="•"/>
            </a:pPr>
            <a:endParaRPr lang="en-US" sz="1600" u="sng" dirty="0">
              <a:solidFill>
                <a:srgbClr val="7030A0"/>
              </a:solidFill>
            </a:endParaRPr>
          </a:p>
          <a:p>
            <a:pPr marL="171450" indent="-171450">
              <a:buFont typeface="Arial" panose="020B0604020202020204" pitchFamily="34" charset="0"/>
              <a:buChar char="•"/>
            </a:pPr>
            <a:r>
              <a:rPr lang="en-US" sz="1600" dirty="0" smtClean="0">
                <a:solidFill>
                  <a:srgbClr val="7030A0"/>
                </a:solidFill>
              </a:rPr>
              <a:t>All payments related request were received at Call Centers only.</a:t>
            </a:r>
          </a:p>
          <a:p>
            <a:endParaRPr lang="en-US" sz="1400" dirty="0" smtClean="0">
              <a:solidFill>
                <a:srgbClr val="7030A0"/>
              </a:solidFill>
            </a:endParaRPr>
          </a:p>
          <a:p>
            <a:pPr marL="171450" indent="-171450">
              <a:buFont typeface="Arial" panose="020B0604020202020204" pitchFamily="34" charset="0"/>
              <a:buChar char="•"/>
            </a:pPr>
            <a:endParaRPr lang="en-US" sz="1400" dirty="0"/>
          </a:p>
        </p:txBody>
      </p:sp>
      <p:graphicFrame>
        <p:nvGraphicFramePr>
          <p:cNvPr id="7" name="Chart 6"/>
          <p:cNvGraphicFramePr>
            <a:graphicFrameLocks/>
          </p:cNvGraphicFramePr>
          <p:nvPr>
            <p:extLst>
              <p:ext uri="{D42A27DB-BD31-4B8C-83A1-F6EECF244321}">
                <p14:modId xmlns:p14="http://schemas.microsoft.com/office/powerpoint/2010/main" val="2510406030"/>
              </p:ext>
            </p:extLst>
          </p:nvPr>
        </p:nvGraphicFramePr>
        <p:xfrm>
          <a:off x="6335645" y="4178957"/>
          <a:ext cx="5856355" cy="2694432"/>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0" y="4599027"/>
            <a:ext cx="6156101" cy="1077218"/>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smtClean="0">
                <a:solidFill>
                  <a:srgbClr val="7030A0"/>
                </a:solidFill>
              </a:rPr>
              <a:t>Billing Question contributes to 72% on total request received and out of that        Below </a:t>
            </a:r>
            <a:r>
              <a:rPr lang="en-US" sz="1600" dirty="0">
                <a:solidFill>
                  <a:srgbClr val="7030A0"/>
                </a:solidFill>
              </a:rPr>
              <a:t>SLA </a:t>
            </a:r>
            <a:r>
              <a:rPr lang="en-US" sz="1600" dirty="0" smtClean="0">
                <a:solidFill>
                  <a:srgbClr val="7030A0"/>
                </a:solidFill>
              </a:rPr>
              <a:t>&amp; Within </a:t>
            </a:r>
            <a:r>
              <a:rPr lang="en-US" sz="1600" dirty="0">
                <a:solidFill>
                  <a:srgbClr val="7030A0"/>
                </a:solidFill>
              </a:rPr>
              <a:t>SLA </a:t>
            </a:r>
            <a:r>
              <a:rPr lang="en-US" sz="1600" dirty="0" smtClean="0">
                <a:solidFill>
                  <a:srgbClr val="7030A0"/>
                </a:solidFill>
              </a:rPr>
              <a:t>together (%) comes </a:t>
            </a:r>
            <a:r>
              <a:rPr lang="en-US" sz="1600" dirty="0">
                <a:solidFill>
                  <a:srgbClr val="7030A0"/>
                </a:solidFill>
              </a:rPr>
              <a:t>to approx. 62% </a:t>
            </a:r>
            <a:r>
              <a:rPr lang="en-US" sz="1600" dirty="0" smtClean="0">
                <a:solidFill>
                  <a:srgbClr val="7030A0"/>
                </a:solidFill>
              </a:rPr>
              <a:t>of response time       and further </a:t>
            </a:r>
            <a:r>
              <a:rPr lang="en-US" sz="1600" dirty="0">
                <a:solidFill>
                  <a:srgbClr val="7030A0"/>
                </a:solidFill>
              </a:rPr>
              <a:t>approx. 37 %for negative reactions received from </a:t>
            </a:r>
            <a:r>
              <a:rPr lang="en-US" sz="1600" dirty="0" smtClean="0">
                <a:solidFill>
                  <a:srgbClr val="7030A0"/>
                </a:solidFill>
              </a:rPr>
              <a:t>Billing Questions      only.</a:t>
            </a:r>
          </a:p>
        </p:txBody>
      </p:sp>
      <p:sp>
        <p:nvSpPr>
          <p:cNvPr id="3" name="TextBox 2"/>
          <p:cNvSpPr txBox="1"/>
          <p:nvPr/>
        </p:nvSpPr>
        <p:spPr>
          <a:xfrm>
            <a:off x="0" y="6399603"/>
            <a:ext cx="6441187" cy="430887"/>
          </a:xfrm>
          <a:prstGeom prst="rect">
            <a:avLst/>
          </a:prstGeom>
          <a:noFill/>
        </p:spPr>
        <p:txBody>
          <a:bodyPr wrap="none" rtlCol="0">
            <a:spAutoFit/>
          </a:bodyPr>
          <a:lstStyle/>
          <a:p>
            <a:r>
              <a:rPr lang="en-US" sz="1100" b="1" u="sng" dirty="0" smtClean="0">
                <a:solidFill>
                  <a:srgbClr val="FF0000"/>
                </a:solidFill>
              </a:rPr>
              <a:t>Note</a:t>
            </a:r>
            <a:r>
              <a:rPr lang="en-US" sz="1100" dirty="0" smtClean="0">
                <a:solidFill>
                  <a:srgbClr val="795531"/>
                </a:solidFill>
              </a:rPr>
              <a:t>: Sentiments like Positive &amp; Very Positive are segregated as Positive. Same way Negative &amp; very negative</a:t>
            </a:r>
          </a:p>
          <a:p>
            <a:r>
              <a:rPr lang="en-US" sz="1100" dirty="0" smtClean="0">
                <a:solidFill>
                  <a:srgbClr val="795531"/>
                </a:solidFill>
              </a:rPr>
              <a:t> are counted as Negative.</a:t>
            </a:r>
            <a:endParaRPr lang="en-US" sz="1100" dirty="0">
              <a:solidFill>
                <a:srgbClr val="795531"/>
              </a:solidFill>
            </a:endParaRPr>
          </a:p>
        </p:txBody>
      </p:sp>
      <p:sp>
        <p:nvSpPr>
          <p:cNvPr id="9" name="Slide Number Placeholder 8"/>
          <p:cNvSpPr>
            <a:spLocks noGrp="1"/>
          </p:cNvSpPr>
          <p:nvPr>
            <p:ph type="sldNum" sz="quarter" idx="12"/>
          </p:nvPr>
        </p:nvSpPr>
        <p:spPr>
          <a:xfrm>
            <a:off x="11826348" y="6540280"/>
            <a:ext cx="973667" cy="274320"/>
          </a:xfrm>
        </p:spPr>
        <p:txBody>
          <a:bodyPr/>
          <a:lstStyle/>
          <a:p>
            <a:fld id="{9860EDB8-5305-433F-BE41-D7A86D811DB3}" type="slidenum">
              <a:rPr lang="en-US" sz="1500" smtClean="0"/>
              <a:t>4</a:t>
            </a:fld>
            <a:endParaRPr lang="en-US" sz="1500" dirty="0"/>
          </a:p>
        </p:txBody>
      </p:sp>
    </p:spTree>
    <p:extLst>
      <p:ext uri="{BB962C8B-B14F-4D97-AF65-F5344CB8AC3E}">
        <p14:creationId xmlns:p14="http://schemas.microsoft.com/office/powerpoint/2010/main" val="19176044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486" y="314759"/>
            <a:ext cx="9720072" cy="1499616"/>
          </a:xfrm>
        </p:spPr>
        <p:txBody>
          <a:bodyPr/>
          <a:lstStyle/>
          <a:p>
            <a:r>
              <a:rPr lang="en-US" dirty="0">
                <a:solidFill>
                  <a:schemeClr val="bg1"/>
                </a:solidFill>
              </a:rPr>
              <a:t>Service Centre efficiency </a:t>
            </a:r>
            <a:r>
              <a:rPr lang="en-US" dirty="0" smtClean="0">
                <a:solidFill>
                  <a:schemeClr val="bg1"/>
                </a:solidFill>
              </a:rPr>
              <a:t>&amp; Response </a:t>
            </a:r>
            <a:r>
              <a:rPr lang="en-US" dirty="0">
                <a:solidFill>
                  <a:schemeClr val="bg1"/>
                </a:solidFill>
              </a:rPr>
              <a:t>time </a:t>
            </a:r>
            <a:r>
              <a:rPr lang="en-US" dirty="0" smtClean="0">
                <a:solidFill>
                  <a:schemeClr val="bg1"/>
                </a:solidFill>
              </a:rPr>
              <a:t>-1</a:t>
            </a:r>
            <a:endParaRPr lang="en-US" dirty="0">
              <a:solidFill>
                <a:schemeClr val="bg1"/>
              </a:solidFill>
            </a:endParaRPr>
          </a:p>
        </p:txBody>
      </p:sp>
      <p:graphicFrame>
        <p:nvGraphicFramePr>
          <p:cNvPr id="7" name="Chart 6"/>
          <p:cNvGraphicFramePr>
            <a:graphicFrameLocks/>
          </p:cNvGraphicFramePr>
          <p:nvPr>
            <p:extLst>
              <p:ext uri="{D42A27DB-BD31-4B8C-83A1-F6EECF244321}">
                <p14:modId xmlns:p14="http://schemas.microsoft.com/office/powerpoint/2010/main" val="2981458988"/>
              </p:ext>
            </p:extLst>
          </p:nvPr>
        </p:nvGraphicFramePr>
        <p:xfrm>
          <a:off x="6899856" y="1376702"/>
          <a:ext cx="5292144" cy="2808932"/>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135486" y="1567511"/>
            <a:ext cx="6793348" cy="4832092"/>
          </a:xfrm>
          <a:prstGeom prst="rect">
            <a:avLst/>
          </a:prstGeom>
          <a:noFill/>
        </p:spPr>
        <p:txBody>
          <a:bodyPr wrap="square" rtlCol="0">
            <a:spAutoFit/>
          </a:bodyPr>
          <a:lstStyle/>
          <a:p>
            <a:pPr marL="171450" indent="-171450" algn="just">
              <a:buFont typeface="Arial" panose="020B0604020202020204" pitchFamily="34" charset="0"/>
              <a:buChar char="•"/>
            </a:pPr>
            <a:r>
              <a:rPr lang="en-US" sz="1400" dirty="0" smtClean="0">
                <a:solidFill>
                  <a:srgbClr val="7030A0"/>
                </a:solidFill>
              </a:rPr>
              <a:t>Total 4 service centers handled 32941 customer request in the month of October,2020.</a:t>
            </a:r>
          </a:p>
          <a:p>
            <a:pPr algn="just"/>
            <a:endParaRPr lang="en-US" sz="1400" dirty="0" smtClean="0">
              <a:solidFill>
                <a:srgbClr val="7030A0"/>
              </a:solidFill>
            </a:endParaRPr>
          </a:p>
          <a:p>
            <a:pPr marL="171450" indent="-171450" algn="just">
              <a:buFont typeface="Arial" panose="020B0604020202020204" pitchFamily="34" charset="0"/>
              <a:buChar char="•"/>
            </a:pPr>
            <a:r>
              <a:rPr lang="en-US" sz="1400" dirty="0" smtClean="0">
                <a:solidFill>
                  <a:srgbClr val="7030A0"/>
                </a:solidFill>
              </a:rPr>
              <a:t>Request are received from 461 Cities of 50 states.</a:t>
            </a:r>
          </a:p>
          <a:p>
            <a:pPr algn="just"/>
            <a:endParaRPr lang="en-US" sz="1400" dirty="0" smtClean="0">
              <a:solidFill>
                <a:srgbClr val="7030A0"/>
              </a:solidFill>
            </a:endParaRPr>
          </a:p>
          <a:p>
            <a:pPr marL="171450" indent="-171450" algn="just">
              <a:buFont typeface="Arial" panose="020B0604020202020204" pitchFamily="34" charset="0"/>
              <a:buChar char="•"/>
            </a:pPr>
            <a:r>
              <a:rPr lang="en-US" sz="1400" dirty="0" smtClean="0">
                <a:solidFill>
                  <a:srgbClr val="7030A0"/>
                </a:solidFill>
              </a:rPr>
              <a:t>Los Angeles (13734) and Baltimore (11012) jointly  handled 75%  of total request across 4 Service centers. </a:t>
            </a:r>
          </a:p>
          <a:p>
            <a:pPr marL="171450" indent="-171450" algn="just">
              <a:buFont typeface="Arial" panose="020B0604020202020204" pitchFamily="34" charset="0"/>
              <a:buChar char="•"/>
            </a:pPr>
            <a:endParaRPr lang="en-US" sz="1400" dirty="0" smtClean="0">
              <a:solidFill>
                <a:srgbClr val="7030A0"/>
              </a:solidFill>
            </a:endParaRPr>
          </a:p>
          <a:p>
            <a:pPr marL="171450" indent="-171450" algn="just">
              <a:buFont typeface="Arial" panose="020B0604020202020204" pitchFamily="34" charset="0"/>
              <a:buChar char="•"/>
            </a:pPr>
            <a:r>
              <a:rPr lang="en-US" sz="1400" dirty="0" smtClean="0">
                <a:solidFill>
                  <a:srgbClr val="7030A0"/>
                </a:solidFill>
              </a:rPr>
              <a:t>Denver being at lowest productivity center, serviced only approx. 9% of total request and</a:t>
            </a:r>
          </a:p>
          <a:p>
            <a:pPr algn="just"/>
            <a:r>
              <a:rPr lang="en-US" sz="1400" dirty="0">
                <a:solidFill>
                  <a:srgbClr val="7030A0"/>
                </a:solidFill>
              </a:rPr>
              <a:t> </a:t>
            </a:r>
            <a:r>
              <a:rPr lang="en-US" sz="1400" dirty="0" smtClean="0">
                <a:solidFill>
                  <a:srgbClr val="7030A0"/>
                </a:solidFill>
              </a:rPr>
              <a:t>   also 50% of reactions received are negative.</a:t>
            </a:r>
          </a:p>
          <a:p>
            <a:pPr algn="just"/>
            <a:endParaRPr lang="en-US" sz="1400" dirty="0" smtClean="0">
              <a:solidFill>
                <a:srgbClr val="7030A0"/>
              </a:solidFill>
            </a:endParaRPr>
          </a:p>
          <a:p>
            <a:pPr marL="171450" indent="-171450" algn="just">
              <a:buFont typeface="Arial" panose="020B0604020202020204" pitchFamily="34" charset="0"/>
              <a:buChar char="•"/>
            </a:pPr>
            <a:r>
              <a:rPr lang="en-US" sz="1400" dirty="0" smtClean="0">
                <a:solidFill>
                  <a:srgbClr val="7030A0"/>
                </a:solidFill>
              </a:rPr>
              <a:t>Chicago Centre at second lowest productivity ,contributed to 16% of total request serviced.</a:t>
            </a:r>
          </a:p>
          <a:p>
            <a:pPr marL="171450" indent="-171450" algn="just">
              <a:buFont typeface="Arial" panose="020B0604020202020204" pitchFamily="34" charset="0"/>
              <a:buChar char="•"/>
            </a:pPr>
            <a:endParaRPr lang="en-US" sz="1400" dirty="0" smtClean="0">
              <a:solidFill>
                <a:srgbClr val="7030A0"/>
              </a:solidFill>
            </a:endParaRPr>
          </a:p>
          <a:p>
            <a:pPr marL="171450" indent="-171450" algn="just">
              <a:buFont typeface="Arial" panose="020B0604020202020204" pitchFamily="34" charset="0"/>
              <a:buChar char="•"/>
            </a:pPr>
            <a:r>
              <a:rPr lang="en-US" sz="1400" dirty="0" smtClean="0">
                <a:solidFill>
                  <a:srgbClr val="7030A0"/>
                </a:solidFill>
              </a:rPr>
              <a:t>Approximately 31% of total request are jointly received from California (3631(11.02%)),</a:t>
            </a:r>
          </a:p>
          <a:p>
            <a:pPr algn="just"/>
            <a:r>
              <a:rPr lang="en-US" sz="1400" dirty="0">
                <a:solidFill>
                  <a:srgbClr val="7030A0"/>
                </a:solidFill>
              </a:rPr>
              <a:t> </a:t>
            </a:r>
            <a:r>
              <a:rPr lang="en-US" sz="1400" dirty="0" smtClean="0">
                <a:solidFill>
                  <a:srgbClr val="7030A0"/>
                </a:solidFill>
              </a:rPr>
              <a:t>   Texas (3572(10.84%)) &amp; Florida(2834(8.60%)) out of 50 states. And again 75% of</a:t>
            </a:r>
          </a:p>
          <a:p>
            <a:pPr algn="just"/>
            <a:r>
              <a:rPr lang="en-US" sz="1400" dirty="0" smtClean="0">
                <a:solidFill>
                  <a:srgbClr val="7030A0"/>
                </a:solidFill>
              </a:rPr>
              <a:t>   these request were serviced by Los Angeles &amp; Baltimore centers.</a:t>
            </a:r>
          </a:p>
          <a:p>
            <a:pPr algn="just"/>
            <a:endParaRPr lang="en-US" sz="1400" dirty="0" smtClean="0">
              <a:solidFill>
                <a:srgbClr val="7030A0"/>
              </a:solidFill>
            </a:endParaRPr>
          </a:p>
          <a:p>
            <a:pPr marL="285750" indent="-285750" algn="just">
              <a:buFont typeface="Arial" panose="020B0604020202020204" pitchFamily="34" charset="0"/>
              <a:buChar char="•"/>
            </a:pPr>
            <a:r>
              <a:rPr lang="en-US" sz="1400" dirty="0" smtClean="0">
                <a:solidFill>
                  <a:srgbClr val="7030A0"/>
                </a:solidFill>
              </a:rPr>
              <a:t>California and Texas received 5.72% each as highest Negative Sentiment. As the volume </a:t>
            </a:r>
          </a:p>
          <a:p>
            <a:pPr algn="just"/>
            <a:r>
              <a:rPr lang="en-US" sz="1400" dirty="0">
                <a:solidFill>
                  <a:srgbClr val="7030A0"/>
                </a:solidFill>
              </a:rPr>
              <a:t> </a:t>
            </a:r>
            <a:r>
              <a:rPr lang="en-US" sz="1400" dirty="0" smtClean="0">
                <a:solidFill>
                  <a:srgbClr val="7030A0"/>
                </a:solidFill>
              </a:rPr>
              <a:t>   is more from these states so is the sentiment.</a:t>
            </a:r>
          </a:p>
          <a:p>
            <a:pPr marL="285750" indent="-285750" algn="just">
              <a:buFont typeface="Arial" panose="020B0604020202020204" pitchFamily="34" charset="0"/>
              <a:buChar char="•"/>
            </a:pPr>
            <a:endParaRPr lang="en-US" sz="1400" dirty="0" smtClean="0">
              <a:solidFill>
                <a:srgbClr val="7030A0"/>
              </a:solidFill>
            </a:endParaRPr>
          </a:p>
          <a:p>
            <a:pPr algn="just"/>
            <a:endParaRPr lang="en-US" sz="1400" dirty="0" smtClean="0">
              <a:solidFill>
                <a:srgbClr val="7030A0"/>
              </a:solidFill>
            </a:endParaRPr>
          </a:p>
          <a:p>
            <a:pPr algn="just"/>
            <a:endParaRPr lang="en-US" sz="1400" dirty="0" smtClean="0">
              <a:solidFill>
                <a:srgbClr val="7030A0"/>
              </a:solidFill>
            </a:endParaRPr>
          </a:p>
        </p:txBody>
      </p:sp>
      <p:graphicFrame>
        <p:nvGraphicFramePr>
          <p:cNvPr id="6" name="Chart 5"/>
          <p:cNvGraphicFramePr>
            <a:graphicFrameLocks/>
          </p:cNvGraphicFramePr>
          <p:nvPr>
            <p:extLst>
              <p:ext uri="{D42A27DB-BD31-4B8C-83A1-F6EECF244321}">
                <p14:modId xmlns:p14="http://schemas.microsoft.com/office/powerpoint/2010/main" val="3752201898"/>
              </p:ext>
            </p:extLst>
          </p:nvPr>
        </p:nvGraphicFramePr>
        <p:xfrm>
          <a:off x="6920292" y="4206202"/>
          <a:ext cx="5271708" cy="2333483"/>
        </p:xfrm>
        <a:graphic>
          <a:graphicData uri="http://schemas.openxmlformats.org/drawingml/2006/chart">
            <c:chart xmlns:c="http://schemas.openxmlformats.org/drawingml/2006/chart" xmlns:r="http://schemas.openxmlformats.org/officeDocument/2006/relationships" r:id="rId3"/>
          </a:graphicData>
        </a:graphic>
      </p:graphicFrame>
      <p:sp>
        <p:nvSpPr>
          <p:cNvPr id="5" name="Slide Number Placeholder 4"/>
          <p:cNvSpPr>
            <a:spLocks noGrp="1"/>
          </p:cNvSpPr>
          <p:nvPr>
            <p:ph type="sldNum" sz="quarter" idx="12"/>
          </p:nvPr>
        </p:nvSpPr>
        <p:spPr>
          <a:xfrm>
            <a:off x="11705166" y="6583680"/>
            <a:ext cx="973667" cy="274320"/>
          </a:xfrm>
        </p:spPr>
        <p:txBody>
          <a:bodyPr/>
          <a:lstStyle/>
          <a:p>
            <a:fld id="{9860EDB8-5305-433F-BE41-D7A86D811DB3}" type="slidenum">
              <a:rPr lang="en-US" sz="1500" smtClean="0"/>
              <a:t>5</a:t>
            </a:fld>
            <a:endParaRPr lang="en-US" sz="1500"/>
          </a:p>
        </p:txBody>
      </p:sp>
      <p:sp>
        <p:nvSpPr>
          <p:cNvPr id="9" name="TextBox 8"/>
          <p:cNvSpPr txBox="1"/>
          <p:nvPr/>
        </p:nvSpPr>
        <p:spPr>
          <a:xfrm>
            <a:off x="0" y="6399603"/>
            <a:ext cx="6441187" cy="430887"/>
          </a:xfrm>
          <a:prstGeom prst="rect">
            <a:avLst/>
          </a:prstGeom>
          <a:noFill/>
        </p:spPr>
        <p:txBody>
          <a:bodyPr wrap="none" rtlCol="0">
            <a:spAutoFit/>
          </a:bodyPr>
          <a:lstStyle/>
          <a:p>
            <a:r>
              <a:rPr lang="en-US" sz="1100" b="1" u="sng" dirty="0" smtClean="0">
                <a:solidFill>
                  <a:srgbClr val="FF0000"/>
                </a:solidFill>
              </a:rPr>
              <a:t>Note</a:t>
            </a:r>
            <a:r>
              <a:rPr lang="en-US" sz="1100" dirty="0" smtClean="0">
                <a:solidFill>
                  <a:srgbClr val="795531"/>
                </a:solidFill>
              </a:rPr>
              <a:t>: Sentiments like Positive &amp; Very Positive are segregated as Positive. Same way Negative &amp; very negative</a:t>
            </a:r>
          </a:p>
          <a:p>
            <a:r>
              <a:rPr lang="en-US" sz="1100" dirty="0" smtClean="0">
                <a:solidFill>
                  <a:srgbClr val="795531"/>
                </a:solidFill>
              </a:rPr>
              <a:t> are counted as Negative.</a:t>
            </a:r>
            <a:endParaRPr lang="en-US" sz="1100" dirty="0">
              <a:solidFill>
                <a:srgbClr val="795531"/>
              </a:solidFill>
            </a:endParaRPr>
          </a:p>
        </p:txBody>
      </p:sp>
    </p:spTree>
    <p:extLst>
      <p:ext uri="{BB962C8B-B14F-4D97-AF65-F5344CB8AC3E}">
        <p14:creationId xmlns:p14="http://schemas.microsoft.com/office/powerpoint/2010/main" val="35279190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486" y="314759"/>
            <a:ext cx="9720072" cy="1499616"/>
          </a:xfrm>
        </p:spPr>
        <p:txBody>
          <a:bodyPr/>
          <a:lstStyle/>
          <a:p>
            <a:r>
              <a:rPr lang="en-US" dirty="0">
                <a:solidFill>
                  <a:schemeClr val="bg1"/>
                </a:solidFill>
              </a:rPr>
              <a:t>Service Centre efficiency </a:t>
            </a:r>
            <a:r>
              <a:rPr lang="en-US" dirty="0" smtClean="0">
                <a:solidFill>
                  <a:schemeClr val="bg1"/>
                </a:solidFill>
              </a:rPr>
              <a:t>&amp; Response time-2 </a:t>
            </a:r>
            <a:endParaRPr lang="en-US" dirty="0">
              <a:solidFill>
                <a:schemeClr val="bg1"/>
              </a:solidFill>
            </a:endParaRPr>
          </a:p>
        </p:txBody>
      </p:sp>
      <p:sp>
        <p:nvSpPr>
          <p:cNvPr id="8" name="TextBox 7"/>
          <p:cNvSpPr txBox="1"/>
          <p:nvPr/>
        </p:nvSpPr>
        <p:spPr>
          <a:xfrm>
            <a:off x="0" y="1351626"/>
            <a:ext cx="7823809" cy="2462213"/>
          </a:xfrm>
          <a:prstGeom prst="rect">
            <a:avLst/>
          </a:prstGeom>
          <a:noFill/>
        </p:spPr>
        <p:txBody>
          <a:bodyPr wrap="square" rtlCol="0">
            <a:spAutoFit/>
          </a:bodyPr>
          <a:lstStyle/>
          <a:p>
            <a:pPr marL="171450" indent="-171450">
              <a:buFont typeface="Arial" panose="020B0604020202020204" pitchFamily="34" charset="0"/>
              <a:buChar char="•"/>
            </a:pPr>
            <a:r>
              <a:rPr lang="en-US" sz="1400" dirty="0" smtClean="0">
                <a:solidFill>
                  <a:srgbClr val="7030A0"/>
                </a:solidFill>
              </a:rPr>
              <a:t>All Payments related queries were resolved through call center only.</a:t>
            </a:r>
          </a:p>
          <a:p>
            <a:pPr marL="171450" indent="-171450">
              <a:buFont typeface="Arial" panose="020B0604020202020204" pitchFamily="34" charset="0"/>
              <a:buChar char="•"/>
            </a:pPr>
            <a:endParaRPr lang="en-US" sz="1400" dirty="0" smtClean="0">
              <a:solidFill>
                <a:srgbClr val="7030A0"/>
              </a:solidFill>
            </a:endParaRPr>
          </a:p>
          <a:p>
            <a:pPr marL="171450" indent="-171450">
              <a:buFont typeface="Arial" panose="020B0604020202020204" pitchFamily="34" charset="0"/>
              <a:buChar char="•"/>
            </a:pPr>
            <a:r>
              <a:rPr lang="en-US" sz="1400" dirty="0" smtClean="0">
                <a:solidFill>
                  <a:srgbClr val="7030A0"/>
                </a:solidFill>
              </a:rPr>
              <a:t>Service outage request were resolved only through EMAIL,CHATBOAT &amp; WEB.</a:t>
            </a:r>
          </a:p>
          <a:p>
            <a:pPr marL="171450" indent="-171450">
              <a:buFont typeface="Arial" panose="020B0604020202020204" pitchFamily="34" charset="0"/>
              <a:buChar char="•"/>
            </a:pPr>
            <a:endParaRPr lang="en-US" sz="1400" dirty="0" smtClean="0">
              <a:solidFill>
                <a:srgbClr val="7030A0"/>
              </a:solidFill>
            </a:endParaRPr>
          </a:p>
          <a:p>
            <a:pPr marL="171450" indent="-171450">
              <a:buFont typeface="Arial" panose="020B0604020202020204" pitchFamily="34" charset="0"/>
              <a:buChar char="•"/>
            </a:pPr>
            <a:r>
              <a:rPr lang="en-US" sz="1400" dirty="0">
                <a:solidFill>
                  <a:srgbClr val="7030A0"/>
                </a:solidFill>
              </a:rPr>
              <a:t>Request Serviced through Call </a:t>
            </a:r>
            <a:r>
              <a:rPr lang="en-US" sz="1400" dirty="0" smtClean="0">
                <a:solidFill>
                  <a:srgbClr val="7030A0"/>
                </a:solidFill>
              </a:rPr>
              <a:t>center </a:t>
            </a:r>
            <a:r>
              <a:rPr lang="en-US" sz="1400" dirty="0">
                <a:solidFill>
                  <a:srgbClr val="7030A0"/>
                </a:solidFill>
              </a:rPr>
              <a:t>were 32.30%, </a:t>
            </a:r>
            <a:r>
              <a:rPr lang="en-US" sz="1400" dirty="0" smtClean="0">
                <a:solidFill>
                  <a:srgbClr val="7030A0"/>
                </a:solidFill>
              </a:rPr>
              <a:t>Chatboat 25.06,Email </a:t>
            </a:r>
            <a:r>
              <a:rPr lang="en-US" sz="1400" dirty="0">
                <a:solidFill>
                  <a:srgbClr val="7030A0"/>
                </a:solidFill>
              </a:rPr>
              <a:t>22.68</a:t>
            </a:r>
            <a:r>
              <a:rPr lang="en-US" sz="1400" dirty="0" smtClean="0">
                <a:solidFill>
                  <a:srgbClr val="7030A0"/>
                </a:solidFill>
              </a:rPr>
              <a:t>%  </a:t>
            </a:r>
            <a:r>
              <a:rPr lang="en-US" sz="1400" dirty="0">
                <a:solidFill>
                  <a:srgbClr val="7030A0"/>
                </a:solidFill>
              </a:rPr>
              <a:t>a</a:t>
            </a:r>
            <a:r>
              <a:rPr lang="en-US" sz="1400" dirty="0" smtClean="0">
                <a:solidFill>
                  <a:srgbClr val="7030A0"/>
                </a:solidFill>
              </a:rPr>
              <a:t>nd </a:t>
            </a:r>
            <a:r>
              <a:rPr lang="en-US" sz="1400" dirty="0">
                <a:solidFill>
                  <a:srgbClr val="7030A0"/>
                </a:solidFill>
              </a:rPr>
              <a:t>WEB at 19.96%</a:t>
            </a:r>
          </a:p>
          <a:p>
            <a:endParaRPr lang="en-US" sz="1400" dirty="0">
              <a:solidFill>
                <a:srgbClr val="7030A0"/>
              </a:solidFill>
            </a:endParaRPr>
          </a:p>
          <a:p>
            <a:pPr marL="285750" indent="-285750">
              <a:buFont typeface="Arial" panose="020B0604020202020204" pitchFamily="34" charset="0"/>
              <a:buChar char="•"/>
            </a:pPr>
            <a:r>
              <a:rPr lang="en-US" sz="1400" dirty="0" smtClean="0">
                <a:solidFill>
                  <a:srgbClr val="7030A0"/>
                </a:solidFill>
              </a:rPr>
              <a:t>87.35</a:t>
            </a:r>
            <a:r>
              <a:rPr lang="en-US" sz="1400" dirty="0">
                <a:solidFill>
                  <a:srgbClr val="7030A0"/>
                </a:solidFill>
              </a:rPr>
              <a:t>% of total queries/request were resolved Below </a:t>
            </a:r>
            <a:r>
              <a:rPr lang="en-US" sz="1400" dirty="0" smtClean="0">
                <a:solidFill>
                  <a:srgbClr val="7030A0"/>
                </a:solidFill>
              </a:rPr>
              <a:t>SLA(24.74%) </a:t>
            </a:r>
            <a:r>
              <a:rPr lang="en-US" sz="1400" dirty="0" smtClean="0">
                <a:solidFill>
                  <a:srgbClr val="7030A0"/>
                </a:solidFill>
              </a:rPr>
              <a:t> </a:t>
            </a:r>
            <a:r>
              <a:rPr lang="en-US" sz="1400" dirty="0" smtClean="0">
                <a:solidFill>
                  <a:srgbClr val="7030A0"/>
                </a:solidFill>
              </a:rPr>
              <a:t>&amp; </a:t>
            </a:r>
            <a:r>
              <a:rPr lang="en-US" sz="1400" dirty="0">
                <a:solidFill>
                  <a:srgbClr val="7030A0"/>
                </a:solidFill>
              </a:rPr>
              <a:t>Within </a:t>
            </a:r>
            <a:r>
              <a:rPr lang="en-US" sz="1400" dirty="0" smtClean="0">
                <a:solidFill>
                  <a:srgbClr val="7030A0"/>
                </a:solidFill>
              </a:rPr>
              <a:t>SLA(62.61%).</a:t>
            </a:r>
          </a:p>
          <a:p>
            <a:endParaRPr lang="en-US" sz="1400" dirty="0" smtClean="0">
              <a:solidFill>
                <a:srgbClr val="7030A0"/>
              </a:solidFill>
            </a:endParaRPr>
          </a:p>
          <a:p>
            <a:pPr marL="285750" indent="-285750">
              <a:buFont typeface="Arial" panose="020B0604020202020204" pitchFamily="34" charset="0"/>
              <a:buChar char="•"/>
            </a:pPr>
            <a:r>
              <a:rPr lang="en-US" sz="1400" dirty="0">
                <a:solidFill>
                  <a:srgbClr val="7030A0"/>
                </a:solidFill>
              </a:rPr>
              <a:t>Within normal time duration i.e. upto 15 minutes 26% of queries were resolved and 37% respectively for Average &amp; High duration calls</a:t>
            </a:r>
            <a:r>
              <a:rPr lang="en-US" sz="1400" dirty="0" smtClean="0">
                <a:solidFill>
                  <a:srgbClr val="7030A0"/>
                </a:solidFill>
              </a:rPr>
              <a:t>.</a:t>
            </a:r>
            <a:endParaRPr lang="en-US" sz="1400" dirty="0">
              <a:solidFill>
                <a:srgbClr val="7030A0"/>
              </a:solidFill>
            </a:endParaRPr>
          </a:p>
        </p:txBody>
      </p:sp>
      <p:sp>
        <p:nvSpPr>
          <p:cNvPr id="3" name="TextBox 2"/>
          <p:cNvSpPr txBox="1"/>
          <p:nvPr/>
        </p:nvSpPr>
        <p:spPr>
          <a:xfrm>
            <a:off x="135486" y="6596390"/>
            <a:ext cx="7688323" cy="261610"/>
          </a:xfrm>
          <a:prstGeom prst="rect">
            <a:avLst/>
          </a:prstGeom>
          <a:noFill/>
        </p:spPr>
        <p:txBody>
          <a:bodyPr wrap="none" rtlCol="0">
            <a:spAutoFit/>
          </a:bodyPr>
          <a:lstStyle/>
          <a:p>
            <a:r>
              <a:rPr lang="en-US" sz="1100" b="1" dirty="0" smtClean="0">
                <a:solidFill>
                  <a:srgbClr val="FF0000"/>
                </a:solidFill>
              </a:rPr>
              <a:t>Note: </a:t>
            </a:r>
            <a:r>
              <a:rPr lang="en-US" sz="1100" dirty="0" smtClean="0">
                <a:solidFill>
                  <a:srgbClr val="795531"/>
                </a:solidFill>
              </a:rPr>
              <a:t>Above referred duration is bifurcated to slab i.e. Normal : 0-15 minutes, Average : 15.01-30 Minutes and High &gt; 30.01Minutes</a:t>
            </a:r>
            <a:endParaRPr lang="en-US" sz="1100" dirty="0">
              <a:solidFill>
                <a:srgbClr val="795531"/>
              </a:solidFill>
            </a:endParaRPr>
          </a:p>
        </p:txBody>
      </p:sp>
      <p:graphicFrame>
        <p:nvGraphicFramePr>
          <p:cNvPr id="11" name="Chart 10"/>
          <p:cNvGraphicFramePr>
            <a:graphicFrameLocks/>
          </p:cNvGraphicFramePr>
          <p:nvPr>
            <p:extLst>
              <p:ext uri="{D42A27DB-BD31-4B8C-83A1-F6EECF244321}">
                <p14:modId xmlns:p14="http://schemas.microsoft.com/office/powerpoint/2010/main" val="3329581639"/>
              </p:ext>
            </p:extLst>
          </p:nvPr>
        </p:nvGraphicFramePr>
        <p:xfrm>
          <a:off x="7765960" y="1326524"/>
          <a:ext cx="4402797" cy="273654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a:graphicFrameLocks/>
          </p:cNvGraphicFramePr>
          <p:nvPr>
            <p:extLst>
              <p:ext uri="{D42A27DB-BD31-4B8C-83A1-F6EECF244321}">
                <p14:modId xmlns:p14="http://schemas.microsoft.com/office/powerpoint/2010/main" val="284274273"/>
              </p:ext>
            </p:extLst>
          </p:nvPr>
        </p:nvGraphicFramePr>
        <p:xfrm>
          <a:off x="7823809" y="4134118"/>
          <a:ext cx="4368191" cy="2723882"/>
        </p:xfrm>
        <a:graphic>
          <a:graphicData uri="http://schemas.openxmlformats.org/drawingml/2006/chart">
            <c:chart xmlns:c="http://schemas.openxmlformats.org/drawingml/2006/chart" xmlns:r="http://schemas.openxmlformats.org/officeDocument/2006/relationships" r:id="rId3"/>
          </a:graphicData>
        </a:graphic>
      </p:graphicFrame>
      <p:sp>
        <p:nvSpPr>
          <p:cNvPr id="7" name="Slide Number Placeholder 6"/>
          <p:cNvSpPr>
            <a:spLocks noGrp="1"/>
          </p:cNvSpPr>
          <p:nvPr>
            <p:ph type="sldNum" sz="quarter" idx="12"/>
          </p:nvPr>
        </p:nvSpPr>
        <p:spPr>
          <a:xfrm>
            <a:off x="11705166" y="6459230"/>
            <a:ext cx="973667" cy="398770"/>
          </a:xfrm>
        </p:spPr>
        <p:txBody>
          <a:bodyPr/>
          <a:lstStyle/>
          <a:p>
            <a:fld id="{9860EDB8-5305-433F-BE41-D7A86D811DB3}" type="slidenum">
              <a:rPr lang="en-US" sz="1500" smtClean="0"/>
              <a:t>6</a:t>
            </a:fld>
            <a:endParaRPr lang="en-US" sz="1500" dirty="0"/>
          </a:p>
        </p:txBody>
      </p:sp>
      <p:graphicFrame>
        <p:nvGraphicFramePr>
          <p:cNvPr id="10" name="Chart 9"/>
          <p:cNvGraphicFramePr>
            <a:graphicFrameLocks/>
          </p:cNvGraphicFramePr>
          <p:nvPr>
            <p:extLst>
              <p:ext uri="{D42A27DB-BD31-4B8C-83A1-F6EECF244321}">
                <p14:modId xmlns:p14="http://schemas.microsoft.com/office/powerpoint/2010/main" val="3687759594"/>
              </p:ext>
            </p:extLst>
          </p:nvPr>
        </p:nvGraphicFramePr>
        <p:xfrm>
          <a:off x="1542173" y="4029282"/>
          <a:ext cx="5481543" cy="256710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923087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033" y="392033"/>
            <a:ext cx="9720072" cy="1499616"/>
          </a:xfrm>
        </p:spPr>
        <p:txBody>
          <a:bodyPr/>
          <a:lstStyle/>
          <a:p>
            <a:r>
              <a:rPr lang="en-US" dirty="0" smtClean="0">
                <a:solidFill>
                  <a:schemeClr val="bg1"/>
                </a:solidFill>
              </a:rPr>
              <a:t>Sentiment analysis </a:t>
            </a:r>
            <a:endParaRPr lang="en-US" dirty="0">
              <a:solidFill>
                <a:schemeClr val="bg1"/>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40834905"/>
              </p:ext>
            </p:extLst>
          </p:nvPr>
        </p:nvGraphicFramePr>
        <p:xfrm>
          <a:off x="6619741" y="1337857"/>
          <a:ext cx="5572259" cy="252580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a:graphicFrameLocks/>
          </p:cNvGraphicFramePr>
          <p:nvPr>
            <p:extLst>
              <p:ext uri="{D42A27DB-BD31-4B8C-83A1-F6EECF244321}">
                <p14:modId xmlns:p14="http://schemas.microsoft.com/office/powerpoint/2010/main" val="1363855370"/>
              </p:ext>
            </p:extLst>
          </p:nvPr>
        </p:nvGraphicFramePr>
        <p:xfrm>
          <a:off x="6645498" y="3850782"/>
          <a:ext cx="5546501" cy="3007217"/>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p:cNvSpPr txBox="1"/>
          <p:nvPr/>
        </p:nvSpPr>
        <p:spPr>
          <a:xfrm>
            <a:off x="0" y="1313646"/>
            <a:ext cx="6721455" cy="3539430"/>
          </a:xfrm>
          <a:prstGeom prst="rect">
            <a:avLst/>
          </a:prstGeom>
          <a:noFill/>
        </p:spPr>
        <p:txBody>
          <a:bodyPr wrap="none" rtlCol="0">
            <a:spAutoFit/>
          </a:bodyPr>
          <a:lstStyle/>
          <a:p>
            <a:pPr marL="285750" indent="-285750">
              <a:buFont typeface="Arial" panose="020B0604020202020204" pitchFamily="34" charset="0"/>
              <a:buChar char="•"/>
            </a:pPr>
            <a:r>
              <a:rPr lang="en-US" sz="1400" dirty="0">
                <a:solidFill>
                  <a:srgbClr val="7030A0"/>
                </a:solidFill>
              </a:rPr>
              <a:t>Positive reaction from customer is 21% ,followed by Neutral reaction at 27%.</a:t>
            </a:r>
          </a:p>
          <a:p>
            <a:r>
              <a:rPr lang="en-US" sz="1400" dirty="0">
                <a:solidFill>
                  <a:srgbClr val="7030A0"/>
                </a:solidFill>
              </a:rPr>
              <a:t>      </a:t>
            </a:r>
            <a:r>
              <a:rPr lang="en-US" sz="1400" u="sng" dirty="0">
                <a:solidFill>
                  <a:srgbClr val="FF0000"/>
                </a:solidFill>
              </a:rPr>
              <a:t>Negative reactions received in Oct,20. contributes to 52% of total request serviced</a:t>
            </a:r>
            <a:r>
              <a:rPr lang="en-US" sz="1400" u="sng" dirty="0" smtClean="0">
                <a:solidFill>
                  <a:srgbClr val="7030A0"/>
                </a:solidFill>
              </a:rPr>
              <a:t>.</a:t>
            </a:r>
          </a:p>
          <a:p>
            <a:pPr marL="342900" indent="-342900">
              <a:buFont typeface="Arial" panose="020B0604020202020204" pitchFamily="34" charset="0"/>
              <a:buChar char="•"/>
            </a:pPr>
            <a:endParaRPr lang="en-US" sz="1400" u="sng" dirty="0" smtClean="0">
              <a:solidFill>
                <a:srgbClr val="7030A0"/>
              </a:solidFill>
            </a:endParaRPr>
          </a:p>
          <a:p>
            <a:pPr marL="285750" indent="-285750">
              <a:buFont typeface="Arial" panose="020B0604020202020204" pitchFamily="34" charset="0"/>
              <a:buChar char="•"/>
            </a:pPr>
            <a:r>
              <a:rPr lang="en-US" sz="1400" dirty="0" smtClean="0">
                <a:solidFill>
                  <a:srgbClr val="7030A0"/>
                </a:solidFill>
              </a:rPr>
              <a:t>Billing questions invited more of negative reactions</a:t>
            </a:r>
            <a:r>
              <a:rPr lang="en-US" sz="1400" dirty="0">
                <a:solidFill>
                  <a:srgbClr val="7030A0"/>
                </a:solidFill>
              </a:rPr>
              <a:t>. Refer :</a:t>
            </a:r>
            <a:r>
              <a:rPr lang="en-US" sz="1400" dirty="0">
                <a:solidFill>
                  <a:srgbClr val="7030A0"/>
                </a:solidFill>
                <a:hlinkClick r:id="rId4" action="ppaction://hlinksldjump"/>
              </a:rPr>
              <a:t>Root Cause </a:t>
            </a:r>
            <a:r>
              <a:rPr lang="en-US" sz="1400" dirty="0" smtClean="0">
                <a:solidFill>
                  <a:srgbClr val="7030A0"/>
                </a:solidFill>
                <a:hlinkClick r:id="rId4" action="ppaction://hlinksldjump"/>
              </a:rPr>
              <a:t>Analysis</a:t>
            </a:r>
            <a:r>
              <a:rPr lang="en-US" sz="1400" dirty="0" smtClean="0">
                <a:solidFill>
                  <a:srgbClr val="7030A0"/>
                </a:solidFill>
              </a:rPr>
              <a:t>.</a:t>
            </a:r>
          </a:p>
          <a:p>
            <a:endParaRPr lang="en-US" sz="1400" dirty="0" smtClean="0">
              <a:solidFill>
                <a:srgbClr val="7030A0"/>
              </a:solidFill>
            </a:endParaRPr>
          </a:p>
          <a:p>
            <a:pPr marL="285750" indent="-285750">
              <a:buFont typeface="Arial" panose="020B0604020202020204" pitchFamily="34" charset="0"/>
              <a:buChar char="•"/>
            </a:pPr>
            <a:r>
              <a:rPr lang="en-US" sz="1400" dirty="0">
                <a:solidFill>
                  <a:srgbClr val="7030A0"/>
                </a:solidFill>
              </a:rPr>
              <a:t>87.35% of total </a:t>
            </a:r>
            <a:r>
              <a:rPr lang="en-US" sz="1400" dirty="0" smtClean="0">
                <a:solidFill>
                  <a:srgbClr val="7030A0"/>
                </a:solidFill>
              </a:rPr>
              <a:t>request </a:t>
            </a:r>
            <a:r>
              <a:rPr lang="en-US" sz="1400" dirty="0">
                <a:solidFill>
                  <a:srgbClr val="7030A0"/>
                </a:solidFill>
              </a:rPr>
              <a:t>were resolved Below SLA(24.74%) </a:t>
            </a:r>
            <a:r>
              <a:rPr lang="en-US" sz="1400" dirty="0" smtClean="0">
                <a:solidFill>
                  <a:srgbClr val="7030A0"/>
                </a:solidFill>
              </a:rPr>
              <a:t> </a:t>
            </a:r>
            <a:r>
              <a:rPr lang="en-US" sz="1400" dirty="0">
                <a:solidFill>
                  <a:srgbClr val="7030A0"/>
                </a:solidFill>
              </a:rPr>
              <a:t>&amp; Within SLA(62.61</a:t>
            </a:r>
            <a:r>
              <a:rPr lang="en-US" sz="1400" dirty="0" smtClean="0">
                <a:solidFill>
                  <a:srgbClr val="7030A0"/>
                </a:solidFill>
              </a:rPr>
              <a:t>%),</a:t>
            </a:r>
          </a:p>
          <a:p>
            <a:r>
              <a:rPr lang="en-US" sz="1400" dirty="0" smtClean="0">
                <a:solidFill>
                  <a:srgbClr val="7030A0"/>
                </a:solidFill>
              </a:rPr>
              <a:t>     however even after getting higher % of resolution with in above mentioned time frame</a:t>
            </a:r>
          </a:p>
          <a:p>
            <a:r>
              <a:rPr lang="en-US" sz="1400" dirty="0" smtClean="0">
                <a:solidFill>
                  <a:srgbClr val="7030A0"/>
                </a:solidFill>
              </a:rPr>
              <a:t>     These request received reactions as Positive 18.75%, Negative 45.28 % and </a:t>
            </a:r>
          </a:p>
          <a:p>
            <a:r>
              <a:rPr lang="en-US" sz="1400" dirty="0">
                <a:solidFill>
                  <a:srgbClr val="7030A0"/>
                </a:solidFill>
              </a:rPr>
              <a:t> </a:t>
            </a:r>
            <a:r>
              <a:rPr lang="en-US" sz="1400" dirty="0" smtClean="0">
                <a:solidFill>
                  <a:srgbClr val="7030A0"/>
                </a:solidFill>
              </a:rPr>
              <a:t>    Neutral 23.31% .</a:t>
            </a:r>
          </a:p>
          <a:p>
            <a:endParaRPr lang="en-US" sz="1400" dirty="0" smtClean="0">
              <a:solidFill>
                <a:srgbClr val="7030A0"/>
              </a:solidFill>
            </a:endParaRPr>
          </a:p>
          <a:p>
            <a:pPr marL="285750" indent="-285750">
              <a:buFont typeface="Arial" panose="020B0604020202020204" pitchFamily="34" charset="0"/>
              <a:buChar char="•"/>
            </a:pPr>
            <a:r>
              <a:rPr lang="en-US" sz="1400" dirty="0" smtClean="0">
                <a:solidFill>
                  <a:srgbClr val="7030A0"/>
                </a:solidFill>
              </a:rPr>
              <a:t>Baltimore &amp; LA Service Centre together got positive response of 16.28% and Negative</a:t>
            </a:r>
          </a:p>
          <a:p>
            <a:r>
              <a:rPr lang="en-US" sz="1400" dirty="0" smtClean="0">
                <a:solidFill>
                  <a:srgbClr val="7030A0"/>
                </a:solidFill>
              </a:rPr>
              <a:t>     reactions by  39%.</a:t>
            </a:r>
            <a:endParaRPr lang="en-US" sz="1400" dirty="0">
              <a:solidFill>
                <a:srgbClr val="7030A0"/>
              </a:solidFill>
            </a:endParaRPr>
          </a:p>
          <a:p>
            <a:pPr marL="285750" indent="-285750">
              <a:buFont typeface="Arial" panose="020B0604020202020204" pitchFamily="34" charset="0"/>
              <a:buChar char="•"/>
            </a:pPr>
            <a:endParaRPr lang="en-US" sz="1400" dirty="0" smtClean="0">
              <a:solidFill>
                <a:srgbClr val="7030A0"/>
              </a:solidFill>
            </a:endParaRPr>
          </a:p>
          <a:p>
            <a:pPr marL="285750" indent="-285750">
              <a:buFont typeface="Arial" panose="020B0604020202020204" pitchFamily="34" charset="0"/>
              <a:buChar char="•"/>
            </a:pPr>
            <a:endParaRPr lang="en-US" sz="1400" u="sng" dirty="0">
              <a:solidFill>
                <a:srgbClr val="7030A0"/>
              </a:solidFill>
            </a:endParaRPr>
          </a:p>
          <a:p>
            <a:pPr marL="285750" indent="-285750">
              <a:buFont typeface="Wingdings" panose="05000000000000000000" pitchFamily="2" charset="2"/>
              <a:buChar char="ü"/>
            </a:pPr>
            <a:endParaRPr lang="en-US" sz="1400" u="sng" dirty="0">
              <a:solidFill>
                <a:srgbClr val="7030A0"/>
              </a:solidFill>
            </a:endParaRPr>
          </a:p>
          <a:p>
            <a:endParaRPr lang="en-US" sz="1400" u="sng" dirty="0" smtClean="0">
              <a:solidFill>
                <a:srgbClr val="7030A0"/>
              </a:solidFill>
            </a:endParaRPr>
          </a:p>
        </p:txBody>
      </p:sp>
      <p:sp>
        <p:nvSpPr>
          <p:cNvPr id="7" name="Slide Number Placeholder 6"/>
          <p:cNvSpPr>
            <a:spLocks noGrp="1"/>
          </p:cNvSpPr>
          <p:nvPr>
            <p:ph type="sldNum" sz="quarter" idx="12"/>
          </p:nvPr>
        </p:nvSpPr>
        <p:spPr>
          <a:xfrm>
            <a:off x="11920546" y="6414433"/>
            <a:ext cx="973667" cy="274320"/>
          </a:xfrm>
        </p:spPr>
        <p:txBody>
          <a:bodyPr/>
          <a:lstStyle/>
          <a:p>
            <a:fld id="{9860EDB8-5305-433F-BE41-D7A86D811DB3}" type="slidenum">
              <a:rPr lang="en-US" sz="1500" smtClean="0"/>
              <a:t>7</a:t>
            </a:fld>
            <a:endParaRPr lang="en-US" sz="1500" dirty="0"/>
          </a:p>
        </p:txBody>
      </p:sp>
      <p:graphicFrame>
        <p:nvGraphicFramePr>
          <p:cNvPr id="10" name="Chart 9"/>
          <p:cNvGraphicFramePr>
            <a:graphicFrameLocks/>
          </p:cNvGraphicFramePr>
          <p:nvPr>
            <p:extLst>
              <p:ext uri="{D42A27DB-BD31-4B8C-83A1-F6EECF244321}">
                <p14:modId xmlns:p14="http://schemas.microsoft.com/office/powerpoint/2010/main" val="1894228336"/>
              </p:ext>
            </p:extLst>
          </p:nvPr>
        </p:nvGraphicFramePr>
        <p:xfrm>
          <a:off x="154546" y="3940934"/>
          <a:ext cx="6212169" cy="2917065"/>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834842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606" y="417791"/>
            <a:ext cx="9720072" cy="1050401"/>
          </a:xfrm>
        </p:spPr>
        <p:txBody>
          <a:bodyPr/>
          <a:lstStyle/>
          <a:p>
            <a:r>
              <a:rPr lang="en-US" dirty="0" smtClean="0">
                <a:solidFill>
                  <a:schemeClr val="bg1"/>
                </a:solidFill>
              </a:rPr>
              <a:t>Recommendations based on observations</a:t>
            </a:r>
            <a:endParaRPr lang="en-US" dirty="0">
              <a:solidFill>
                <a:schemeClr val="bg1"/>
              </a:solidFill>
            </a:endParaRPr>
          </a:p>
        </p:txBody>
      </p:sp>
      <p:sp>
        <p:nvSpPr>
          <p:cNvPr id="4" name="Content Placeholder 3"/>
          <p:cNvSpPr>
            <a:spLocks noGrp="1"/>
          </p:cNvSpPr>
          <p:nvPr>
            <p:ph idx="1"/>
          </p:nvPr>
        </p:nvSpPr>
        <p:spPr>
          <a:xfrm>
            <a:off x="753671" y="1468192"/>
            <a:ext cx="9720073" cy="4023360"/>
          </a:xfrm>
        </p:spPr>
        <p:txBody>
          <a:bodyPr>
            <a:noAutofit/>
          </a:bodyPr>
          <a:lstStyle/>
          <a:p>
            <a:pPr marL="342900" indent="-342900" algn="just">
              <a:buFont typeface="+mj-lt"/>
              <a:buAutoNum type="arabicPeriod"/>
            </a:pPr>
            <a:r>
              <a:rPr lang="en-US" sz="1600" dirty="0" smtClean="0"/>
              <a:t>More historical data (3 – 6 months) with some more details like Product purchased , Gender ,Income , Age , Phone number, employee code etc. should be provided and further analyzed to reach on a  better recommendation.</a:t>
            </a:r>
          </a:p>
          <a:p>
            <a:pPr marL="342900" indent="-342900" algn="just">
              <a:buFont typeface="+mj-lt"/>
              <a:buAutoNum type="arabicPeriod"/>
            </a:pPr>
            <a:r>
              <a:rPr lang="en-US" sz="1600" dirty="0" smtClean="0"/>
              <a:t>Billing Question request comprises 75% of total queries, it is advisable that billing task should be outsourced (third party vendor) to some professional company for better services looking at the volume of request received.</a:t>
            </a:r>
          </a:p>
          <a:p>
            <a:pPr marL="342900" indent="-342900" algn="just">
              <a:buFont typeface="+mj-lt"/>
              <a:buAutoNum type="arabicPeriod"/>
            </a:pPr>
            <a:r>
              <a:rPr lang="en-US" sz="1600" dirty="0" smtClean="0"/>
              <a:t>Service Outage request are only received through CHAT/EMAIL/WEB, if we encourage customer to place a call ,request can be serviced faster. This part can be minimized</a:t>
            </a:r>
            <a:r>
              <a:rPr lang="en-US" sz="1600" smtClean="0"/>
              <a:t>. </a:t>
            </a:r>
            <a:endParaRPr lang="en-US" sz="1600" dirty="0" smtClean="0"/>
          </a:p>
          <a:p>
            <a:pPr marL="342900" indent="-342900" algn="just">
              <a:buFont typeface="+mj-lt"/>
              <a:buAutoNum type="arabicPeriod"/>
            </a:pPr>
            <a:r>
              <a:rPr lang="en-US" sz="1600" dirty="0" smtClean="0"/>
              <a:t>There is only 01 call received on 31/10/2020, so reason of same should be probed if there were any technical issue or any other reason and rectification steps should be taken to avoid same. It may lead to customer frustration leading to further impact on business. (Root Cause Analysis of only 01 call received on 31/10/2020)</a:t>
            </a:r>
          </a:p>
          <a:p>
            <a:pPr marL="342900" indent="-342900" algn="just">
              <a:buFont typeface="+mj-lt"/>
              <a:buAutoNum type="arabicPeriod"/>
            </a:pPr>
            <a:r>
              <a:rPr lang="en-US" sz="1600" dirty="0" smtClean="0"/>
              <a:t>Denver (8%)  &amp; Chicago(16%) are two centers with low productivity and centers like LA &amp; Baltimore are over stressed so either queries can be routed to Denver &amp; Chicago OR Their team should be increased by more members to enhance team efficiency . Also if we shut down Denver &amp; Chicago centers , it will reduce expenses of operational cost in company’s books. </a:t>
            </a:r>
          </a:p>
          <a:p>
            <a:pPr marL="342900" indent="-342900" algn="just">
              <a:buFont typeface="+mj-lt"/>
              <a:buAutoNum type="arabicPeriod"/>
            </a:pPr>
            <a:r>
              <a:rPr lang="en-US" sz="1600" dirty="0" smtClean="0"/>
              <a:t>Negative reaction are 52% of total request received. So, quality </a:t>
            </a:r>
            <a:r>
              <a:rPr lang="en-US" sz="1600" dirty="0"/>
              <a:t>check for customer care agent call efficiency(like how was their </a:t>
            </a:r>
            <a:r>
              <a:rPr lang="en-US" sz="1600" dirty="0" smtClean="0"/>
              <a:t>tone , how </a:t>
            </a:r>
            <a:r>
              <a:rPr lang="en-US" sz="1600" dirty="0"/>
              <a:t>efficiently they handled client </a:t>
            </a:r>
            <a:r>
              <a:rPr lang="en-US" sz="1600" dirty="0" smtClean="0"/>
              <a:t>issue, their call duration) should be done and </a:t>
            </a:r>
            <a:r>
              <a:rPr lang="en-US" sz="1600" dirty="0"/>
              <a:t>their issue handling skills need to be </a:t>
            </a:r>
            <a:r>
              <a:rPr lang="en-US" sz="1600" dirty="0" smtClean="0"/>
              <a:t>evaluated. Training </a:t>
            </a:r>
            <a:r>
              <a:rPr lang="en-US" sz="1600" dirty="0"/>
              <a:t>should be conducted in regular interval for agent lacking </a:t>
            </a:r>
            <a:r>
              <a:rPr lang="en-US" sz="1600" dirty="0" smtClean="0"/>
              <a:t>skills .</a:t>
            </a:r>
          </a:p>
          <a:p>
            <a:pPr marL="342900" indent="-342900" algn="just">
              <a:buFont typeface="+mj-lt"/>
              <a:buAutoNum type="arabicPeriod"/>
            </a:pPr>
            <a:endParaRPr lang="en-US" sz="1600" dirty="0" smtClean="0"/>
          </a:p>
          <a:p>
            <a:pPr marL="342900" indent="-342900" algn="just">
              <a:buFont typeface="+mj-lt"/>
              <a:buAutoNum type="arabicPeriod"/>
            </a:pPr>
            <a:endParaRPr lang="en-US" sz="1600" dirty="0"/>
          </a:p>
        </p:txBody>
      </p:sp>
      <p:sp>
        <p:nvSpPr>
          <p:cNvPr id="5" name="Slide Number Placeholder 4"/>
          <p:cNvSpPr>
            <a:spLocks noGrp="1"/>
          </p:cNvSpPr>
          <p:nvPr>
            <p:ph type="sldNum" sz="quarter" idx="12"/>
          </p:nvPr>
        </p:nvSpPr>
        <p:spPr>
          <a:xfrm>
            <a:off x="11878342" y="6456636"/>
            <a:ext cx="973667" cy="274320"/>
          </a:xfrm>
        </p:spPr>
        <p:txBody>
          <a:bodyPr/>
          <a:lstStyle/>
          <a:p>
            <a:fld id="{9860EDB8-5305-433F-BE41-D7A86D811DB3}" type="slidenum">
              <a:rPr lang="en-US" sz="1500" smtClean="0"/>
              <a:t>8</a:t>
            </a:fld>
            <a:endParaRPr lang="en-US" sz="1500"/>
          </a:p>
        </p:txBody>
      </p:sp>
    </p:spTree>
    <p:extLst>
      <p:ext uri="{BB962C8B-B14F-4D97-AF65-F5344CB8AC3E}">
        <p14:creationId xmlns:p14="http://schemas.microsoft.com/office/powerpoint/2010/main" val="2053208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pattFill prst="pct90">
          <a:fgClr>
            <a:srgbClr val="D24726"/>
          </a:fgClr>
          <a:bgClr>
            <a:schemeClr val="bg1"/>
          </a:bgClr>
        </a:patt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067951" y="2160666"/>
            <a:ext cx="9706708" cy="1862694"/>
          </a:xfrm>
        </p:spPr>
        <p:txBody>
          <a:bodyPr/>
          <a:lstStyle/>
          <a:p>
            <a:r>
              <a:rPr lang="en-US" sz="6000" dirty="0" smtClean="0">
                <a:solidFill>
                  <a:schemeClr val="bg1"/>
                </a:solidFill>
              </a:rPr>
              <a:t>Thank you</a:t>
            </a:r>
            <a:endParaRPr lang="en-US" sz="6000" dirty="0">
              <a:solidFill>
                <a:schemeClr val="bg1"/>
              </a:solidFill>
            </a:endParaRPr>
          </a:p>
        </p:txBody>
      </p:sp>
      <p:sp>
        <p:nvSpPr>
          <p:cNvPr id="8" name="Freeform 7">
            <a:hlinkClick r:id="rId3" tooltip="Learn More"/>
          </p:cNvPr>
          <p:cNvSpPr/>
          <p:nvPr/>
        </p:nvSpPr>
        <p:spPr>
          <a:xfrm>
            <a:off x="11557038" y="6134153"/>
            <a:ext cx="431763" cy="431763"/>
          </a:xfrm>
          <a:custGeom>
            <a:avLst/>
            <a:gdLst>
              <a:gd name="connsiteX0" fmla="*/ 283692 w 643468"/>
              <a:gd name="connsiteY0" fmla="*/ 156886 h 643468"/>
              <a:gd name="connsiteX1" fmla="*/ 315574 w 643468"/>
              <a:gd name="connsiteY1" fmla="*/ 156886 h 643468"/>
              <a:gd name="connsiteX2" fmla="*/ 486582 w 643468"/>
              <a:gd name="connsiteY2" fmla="*/ 321734 h 643468"/>
              <a:gd name="connsiteX3" fmla="*/ 315574 w 643468"/>
              <a:gd name="connsiteY3" fmla="*/ 486582 h 643468"/>
              <a:gd name="connsiteX4" fmla="*/ 283692 w 643468"/>
              <a:gd name="connsiteY4" fmla="*/ 486582 h 643468"/>
              <a:gd name="connsiteX5" fmla="*/ 441545 w 643468"/>
              <a:gd name="connsiteY5" fmla="*/ 334415 h 643468"/>
              <a:gd name="connsiteX6" fmla="*/ 156887 w 643468"/>
              <a:gd name="connsiteY6" fmla="*/ 334415 h 643468"/>
              <a:gd name="connsiteX7" fmla="*/ 156887 w 643468"/>
              <a:gd name="connsiteY7" fmla="*/ 309054 h 643468"/>
              <a:gd name="connsiteX8" fmla="*/ 441545 w 643468"/>
              <a:gd name="connsiteY8" fmla="*/ 309054 h 643468"/>
              <a:gd name="connsiteX9" fmla="*/ 321733 w 643468"/>
              <a:gd name="connsiteY9" fmla="*/ 16937 h 643468"/>
              <a:gd name="connsiteX10" fmla="*/ 16936 w 643468"/>
              <a:gd name="connsiteY10" fmla="*/ 321734 h 643468"/>
              <a:gd name="connsiteX11" fmla="*/ 321733 w 643468"/>
              <a:gd name="connsiteY11" fmla="*/ 626531 h 643468"/>
              <a:gd name="connsiteX12" fmla="*/ 626530 w 643468"/>
              <a:gd name="connsiteY12" fmla="*/ 321734 h 643468"/>
              <a:gd name="connsiteX13" fmla="*/ 321733 w 643468"/>
              <a:gd name="connsiteY13" fmla="*/ 16937 h 643468"/>
              <a:gd name="connsiteX14" fmla="*/ 321734 w 643468"/>
              <a:gd name="connsiteY14" fmla="*/ 0 h 643468"/>
              <a:gd name="connsiteX15" fmla="*/ 643468 w 643468"/>
              <a:gd name="connsiteY15" fmla="*/ 321734 h 643468"/>
              <a:gd name="connsiteX16" fmla="*/ 321734 w 643468"/>
              <a:gd name="connsiteY16" fmla="*/ 643468 h 643468"/>
              <a:gd name="connsiteX17" fmla="*/ 0 w 643468"/>
              <a:gd name="connsiteY17" fmla="*/ 321734 h 643468"/>
              <a:gd name="connsiteX18" fmla="*/ 321734 w 643468"/>
              <a:gd name="connsiteY18" fmla="*/ 0 h 643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3468" h="643468">
                <a:moveTo>
                  <a:pt x="283692" y="156886"/>
                </a:moveTo>
                <a:lnTo>
                  <a:pt x="315574" y="156886"/>
                </a:lnTo>
                <a:lnTo>
                  <a:pt x="486582" y="321734"/>
                </a:lnTo>
                <a:lnTo>
                  <a:pt x="315574" y="486582"/>
                </a:lnTo>
                <a:lnTo>
                  <a:pt x="283692" y="486582"/>
                </a:lnTo>
                <a:lnTo>
                  <a:pt x="441545" y="334415"/>
                </a:lnTo>
                <a:lnTo>
                  <a:pt x="156887" y="334415"/>
                </a:lnTo>
                <a:lnTo>
                  <a:pt x="156887" y="309054"/>
                </a:lnTo>
                <a:lnTo>
                  <a:pt x="441545" y="309054"/>
                </a:lnTo>
                <a:close/>
                <a:moveTo>
                  <a:pt x="321733" y="16937"/>
                </a:moveTo>
                <a:cubicBezTo>
                  <a:pt x="153398" y="16937"/>
                  <a:pt x="16936" y="153399"/>
                  <a:pt x="16936" y="321734"/>
                </a:cubicBezTo>
                <a:cubicBezTo>
                  <a:pt x="16936" y="490069"/>
                  <a:pt x="153398" y="626531"/>
                  <a:pt x="321733" y="626531"/>
                </a:cubicBezTo>
                <a:cubicBezTo>
                  <a:pt x="490068" y="626531"/>
                  <a:pt x="626530" y="490069"/>
                  <a:pt x="626530" y="321734"/>
                </a:cubicBezTo>
                <a:cubicBezTo>
                  <a:pt x="626530" y="153399"/>
                  <a:pt x="490068" y="16937"/>
                  <a:pt x="321733" y="16937"/>
                </a:cubicBezTo>
                <a:close/>
                <a:moveTo>
                  <a:pt x="321734" y="0"/>
                </a:moveTo>
                <a:cubicBezTo>
                  <a:pt x="499423" y="0"/>
                  <a:pt x="643468" y="144045"/>
                  <a:pt x="643468" y="321734"/>
                </a:cubicBezTo>
                <a:cubicBezTo>
                  <a:pt x="643468" y="499423"/>
                  <a:pt x="499423" y="643468"/>
                  <a:pt x="321734" y="643468"/>
                </a:cubicBezTo>
                <a:cubicBezTo>
                  <a:pt x="144045" y="643468"/>
                  <a:pt x="0" y="499423"/>
                  <a:pt x="0" y="321734"/>
                </a:cubicBezTo>
                <a:cubicBezTo>
                  <a:pt x="0" y="144045"/>
                  <a:pt x="144045" y="0"/>
                  <a:pt x="321734" y="0"/>
                </a:cubicBezTo>
                <a:close/>
              </a:path>
            </a:pathLst>
          </a:custGeom>
          <a:solidFill>
            <a:srgbClr val="DD46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ooter Placeholder 9"/>
          <p:cNvSpPr>
            <a:spLocks noGrp="1"/>
          </p:cNvSpPr>
          <p:nvPr>
            <p:ph type="ftr" sz="quarter" idx="11"/>
          </p:nvPr>
        </p:nvSpPr>
        <p:spPr>
          <a:xfrm>
            <a:off x="4411167" y="5901144"/>
            <a:ext cx="7361752" cy="897780"/>
          </a:xfrm>
        </p:spPr>
        <p:txBody>
          <a:bodyPr/>
          <a:lstStyle/>
          <a:p>
            <a:r>
              <a:rPr lang="en-US" sz="2000" dirty="0" err="1" smtClean="0">
                <a:solidFill>
                  <a:schemeClr val="bg1"/>
                </a:solidFill>
              </a:rPr>
              <a:t>Mukti</a:t>
            </a:r>
            <a:r>
              <a:rPr lang="en-US" sz="2000" dirty="0" smtClean="0">
                <a:solidFill>
                  <a:schemeClr val="bg1"/>
                </a:solidFill>
              </a:rPr>
              <a:t> </a:t>
            </a:r>
            <a:r>
              <a:rPr lang="en-US" sz="2000" dirty="0" err="1" smtClean="0">
                <a:solidFill>
                  <a:schemeClr val="bg1"/>
                </a:solidFill>
              </a:rPr>
              <a:t>Bhuyan</a:t>
            </a:r>
            <a:endParaRPr lang="en-US" sz="2000" dirty="0" smtClean="0">
              <a:solidFill>
                <a:schemeClr val="bg1"/>
              </a:solidFill>
            </a:endParaRPr>
          </a:p>
          <a:p>
            <a:r>
              <a:rPr lang="en-US" sz="2000" dirty="0" smtClean="0">
                <a:solidFill>
                  <a:schemeClr val="bg1"/>
                </a:solidFill>
              </a:rPr>
              <a:t>Batch 11</a:t>
            </a:r>
          </a:p>
          <a:p>
            <a:r>
              <a:rPr lang="en-US" sz="2000" dirty="0">
                <a:solidFill>
                  <a:schemeClr val="bg1"/>
                </a:solidFill>
              </a:rPr>
              <a:t>Customer Service Analysis Project</a:t>
            </a:r>
          </a:p>
        </p:txBody>
      </p:sp>
    </p:spTree>
    <p:extLst>
      <p:ext uri="{BB962C8B-B14F-4D97-AF65-F5344CB8AC3E}">
        <p14:creationId xmlns:p14="http://schemas.microsoft.com/office/powerpoint/2010/main" val="23175021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455F51"/>
      </a:dk2>
      <a:lt2>
        <a:srgbClr val="E3DED1"/>
      </a:lt2>
      <a:accent1>
        <a:srgbClr val="99CB38"/>
      </a:accent1>
      <a:accent2>
        <a:srgbClr val="63A537"/>
      </a:accent2>
      <a:accent3>
        <a:srgbClr val="E6D024"/>
      </a:accent3>
      <a:accent4>
        <a:srgbClr val="CC9700"/>
      </a:accent4>
      <a:accent5>
        <a:srgbClr val="4EB3CF"/>
      </a:accent5>
      <a:accent6>
        <a:srgbClr val="378DA6"/>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29F68FFC-748B-4FC3-BF39-7F84A6D584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1584528</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2012-06-20T23:39:00+00:00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TP102923943</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843282</LocLastLocAttemptVersionLookup>
    <IsSearchable xmlns="4873beb7-5857-4685-be1f-d57550cc96cc">true</IsSearchable>
    <TemplateTemplateType xmlns="4873beb7-5857-4685-be1f-d57550cc96cc">PowerPoint Template - Slideshow Launch</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LocMarketGroupTiers2 xmlns="4873beb7-5857-4685-be1f-d57550cc96cc" xsi:nil="true"/>
    <APAuthor xmlns="4873beb7-5857-4685-be1f-d57550cc96cc">
      <UserInfo>
        <DisplayName>REDMOND\v-sa</DisplayName>
        <AccountId>2467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documentManagement>
</p:properties>
</file>

<file path=customXml/itemProps1.xml><?xml version="1.0" encoding="utf-8"?>
<ds:datastoreItem xmlns:ds="http://schemas.openxmlformats.org/officeDocument/2006/customXml" ds:itemID="{63EE7759-C66F-4EA4-9863-7EBA32518D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3DEC53A-9DF1-4780-BE92-17E971B7A9ED}">
  <ds:schemaRefs>
    <ds:schemaRef ds:uri="http://schemas.microsoft.com/sharepoint/v3/contenttype/forms"/>
  </ds:schemaRefs>
</ds:datastoreItem>
</file>

<file path=customXml/itemProps3.xml><?xml version="1.0" encoding="utf-8"?>
<ds:datastoreItem xmlns:ds="http://schemas.openxmlformats.org/officeDocument/2006/customXml" ds:itemID="{B970C04F-E7AC-41AB-9C6D-1B1BB88BFF7F}">
  <ds:schemaRefs>
    <ds:schemaRef ds:uri="http://purl.org/dc/dcmitype/"/>
    <ds:schemaRef ds:uri="http://purl.org/dc/terms/"/>
    <ds:schemaRef ds:uri="http://purl.org/dc/elements/1.1/"/>
    <ds:schemaRef ds:uri="http://schemas.microsoft.com/office/2006/documentManagement/types"/>
    <ds:schemaRef ds:uri="http://schemas.openxmlformats.org/package/2006/metadata/core-properties"/>
    <ds:schemaRef ds:uri="http://schemas.microsoft.com/office/2006/metadata/properties"/>
    <ds:schemaRef ds:uri="4873beb7-5857-4685-be1f-d57550cc96cc"/>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Integral</Template>
  <TotalTime>2631</TotalTime>
  <Words>1224</Words>
  <Application>Microsoft Office PowerPoint</Application>
  <PresentationFormat>Widescreen</PresentationFormat>
  <Paragraphs>154</Paragraphs>
  <Slides>9</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Tw Cen MT</vt:lpstr>
      <vt:lpstr>Tw Cen MT Condensed</vt:lpstr>
      <vt:lpstr>Wingdings</vt:lpstr>
      <vt:lpstr>Wingdings 3</vt:lpstr>
      <vt:lpstr>Integral</vt:lpstr>
      <vt:lpstr>Nile’s Customer Service Analysis</vt:lpstr>
      <vt:lpstr>About Company &amp; Vision Of Analysis</vt:lpstr>
      <vt:lpstr>Base Details &amp; Challenges </vt:lpstr>
      <vt:lpstr>Root Cause Analysis</vt:lpstr>
      <vt:lpstr>Service Centre efficiency &amp; Response time -1</vt:lpstr>
      <vt:lpstr>Service Centre efficiency &amp; Response time-2 </vt:lpstr>
      <vt:lpstr>Sentiment analysis </vt:lpstr>
      <vt:lpstr>Recommendations based on observations</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Nile’s Customer Service Analysis</dc:title>
  <dc:creator>ASUS</dc:creator>
  <cp:keywords/>
  <cp:lastModifiedBy>ASUS</cp:lastModifiedBy>
  <cp:revision>164</cp:revision>
  <dcterms:created xsi:type="dcterms:W3CDTF">2023-10-23T15:20:01Z</dcterms:created>
  <dcterms:modified xsi:type="dcterms:W3CDTF">2023-11-23T07:34:09Z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_TemplateID">
    <vt:lpwstr>TC029239449991</vt:lpwstr>
  </property>
  <property fmtid="{D5CDD505-2E9C-101B-9397-08002B2CF9AE}" pid="4" name="ContentTypeId">
    <vt:lpwstr>0x0101006EDDDB5EE6D98C44930B742096920B300400F5B6D36B3EF94B4E9A635CDF2A18F5B8</vt:lpwstr>
  </property>
  <property fmtid="{D5CDD505-2E9C-101B-9397-08002B2CF9AE}" pid="5" name="FeatureTags">
    <vt:lpwstr/>
  </property>
  <property fmtid="{D5CDD505-2E9C-101B-9397-08002B2CF9AE}" pid="6" name="LocalizationTags">
    <vt:lpwstr/>
  </property>
  <property fmtid="{D5CDD505-2E9C-101B-9397-08002B2CF9AE}" pid="7" name="ScenarioTags">
    <vt:lpwstr/>
  </property>
  <property fmtid="{D5CDD505-2E9C-101B-9397-08002B2CF9AE}" pid="8" name="CampaignTags">
    <vt:lpwstr/>
  </property>
</Properties>
</file>